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18.xml" ContentType="application/vnd.openxmlformats-officedocument.presentationml.notesSlide+xml"/>
  <Override PartName="/ppt/slideLayouts/slideLayout1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notesSlides/notesSlide4.xml" ContentType="application/vnd.openxmlformats-officedocument.presentationml.notesSlide+xml"/>
  <Override PartName="/ppt/slideLayouts/slideLayout4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5.xml" ContentType="application/vnd.openxmlformats-officedocument.presentationml.slideLayout+xml"/>
  <Override PartName="/ppt/notesSlides/notesSlide6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heme/theme3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ags/tag35.xml" ContentType="application/vnd.openxmlformats-officedocument.presentationml.tags+xml"/>
  <Override PartName="/ppt/tags/tag34.xml" ContentType="application/vnd.openxmlformats-officedocument.presentationml.tags+xml"/>
  <Override PartName="/ppt/tags/tag33.xml" ContentType="application/vnd.openxmlformats-officedocument.presentationml.tags+xml"/>
  <Override PartName="/ppt/tags/tag32.xml" ContentType="application/vnd.openxmlformats-officedocument.presentationml.tags+xml"/>
  <Override PartName="/ppt/tags/tag31.xml" ContentType="application/vnd.openxmlformats-officedocument.presentationml.tags+xml"/>
  <Override PartName="/ppt/tags/tag30.xml" ContentType="application/vnd.openxmlformats-officedocument.presentationml.tags+xml"/>
  <Override PartName="/ppt/tags/tag29.xml" ContentType="application/vnd.openxmlformats-officedocument.presentationml.tags+xml"/>
  <Override PartName="/ppt/tags/tag28.xml" ContentType="application/vnd.openxmlformats-officedocument.presentationml.tags+xml"/>
  <Override PartName="/ppt/tags/tag27.xml" ContentType="application/vnd.openxmlformats-officedocument.presentationml.tags+xml"/>
  <Override PartName="/ppt/tags/tag26.xml" ContentType="application/vnd.openxmlformats-officedocument.presentationml.tags+xml"/>
  <Override PartName="/ppt/tags/tag25.xml" ContentType="application/vnd.openxmlformats-officedocument.presentationml.tags+xml"/>
  <Override PartName="/ppt/tags/tag24.xml" ContentType="application/vnd.openxmlformats-officedocument.presentationml.tags+xml"/>
  <Override PartName="/ppt/tags/tag23.xml" ContentType="application/vnd.openxmlformats-officedocument.presentationml.tags+xml"/>
  <Override PartName="/ppt/tags/tag22.xml" ContentType="application/vnd.openxmlformats-officedocument.presentationml.tags+xml"/>
  <Override PartName="/ppt/tags/tag21.xml" ContentType="application/vnd.openxmlformats-officedocument.presentationml.tags+xml"/>
  <Override PartName="/ppt/tags/tag20.xml" ContentType="application/vnd.openxmlformats-officedocument.presentationml.tags+xml"/>
  <Override PartName="/ppt/tags/tag19.xml" ContentType="application/vnd.openxmlformats-officedocument.presentationml.tags+xml"/>
  <Override PartName="/ppt/tags/tag18.xml" ContentType="application/vnd.openxmlformats-officedocument.presentationml.tags+xml"/>
  <Override PartName="/ppt/tags/tag17.xml" ContentType="application/vnd.openxmlformats-officedocument.presentationml.tags+xml"/>
  <Override PartName="/ppt/tags/tag16.xml" ContentType="application/vnd.openxmlformats-officedocument.presentationml.tags+xml"/>
  <Override PartName="/ppt/tags/tag15.xml" ContentType="application/vnd.openxmlformats-officedocument.presentationml.tags+xml"/>
  <Override PartName="/ppt/tags/tag14.xml" ContentType="application/vnd.openxmlformats-officedocument.presentationml.tags+xml"/>
  <Override PartName="/ppt/tags/tag13.xml" ContentType="application/vnd.openxmlformats-officedocument.presentationml.tags+xml"/>
  <Override PartName="/ppt/tags/tag12.xml" ContentType="application/vnd.openxmlformats-officedocument.presentationml.tags+xml"/>
  <Override PartName="/ppt/tags/tag11.xml" ContentType="application/vnd.openxmlformats-officedocument.presentationml.tags+xml"/>
  <Override PartName="/ppt/tags/tag10.xml" ContentType="application/vnd.openxmlformats-officedocument.presentationml.tag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60" r:id="rId1"/>
  </p:sldMasterIdLst>
  <p:notesMasterIdLst>
    <p:notesMasterId r:id="rId29"/>
  </p:notesMasterIdLst>
  <p:handoutMasterIdLst>
    <p:handoutMasterId r:id="rId30"/>
  </p:handoutMasterIdLst>
  <p:sldIdLst>
    <p:sldId id="286" r:id="rId2"/>
    <p:sldId id="287" r:id="rId3"/>
    <p:sldId id="330" r:id="rId4"/>
    <p:sldId id="259" r:id="rId5"/>
    <p:sldId id="260" r:id="rId6"/>
    <p:sldId id="308" r:id="rId7"/>
    <p:sldId id="583" r:id="rId8"/>
    <p:sldId id="263" r:id="rId9"/>
    <p:sldId id="289" r:id="rId10"/>
    <p:sldId id="290" r:id="rId11"/>
    <p:sldId id="291" r:id="rId12"/>
    <p:sldId id="269" r:id="rId13"/>
    <p:sldId id="262" r:id="rId14"/>
    <p:sldId id="288" r:id="rId15"/>
    <p:sldId id="292" r:id="rId16"/>
    <p:sldId id="293" r:id="rId17"/>
    <p:sldId id="295" r:id="rId18"/>
    <p:sldId id="630" r:id="rId19"/>
    <p:sldId id="298" r:id="rId20"/>
    <p:sldId id="311" r:id="rId21"/>
    <p:sldId id="299" r:id="rId22"/>
    <p:sldId id="300" r:id="rId23"/>
    <p:sldId id="301" r:id="rId24"/>
    <p:sldId id="302" r:id="rId25"/>
    <p:sldId id="303" r:id="rId26"/>
    <p:sldId id="305" r:id="rId27"/>
    <p:sldId id="307" r:id="rId28"/>
  </p:sldIdLst>
  <p:sldSz cx="9144000" cy="6858000" type="screen4x3"/>
  <p:notesSz cx="7315200" cy="9601200"/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4D88E5"/>
    <a:srgbClr val="FFFFFF"/>
    <a:srgbClr val="0056AC"/>
    <a:srgbClr val="385262"/>
    <a:srgbClr val="496B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45" autoAdjust="0"/>
    <p:restoredTop sz="95510" autoAdjust="0"/>
  </p:normalViewPr>
  <p:slideViewPr>
    <p:cSldViewPr>
      <p:cViewPr varScale="1">
        <p:scale>
          <a:sx n="122" d="100"/>
          <a:sy n="122" d="100"/>
        </p:scale>
        <p:origin x="1968" y="20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2784"/>
    </p:cViewPr>
  </p:sorterViewPr>
  <p:notesViewPr>
    <p:cSldViewPr>
      <p:cViewPr varScale="1">
        <p:scale>
          <a:sx n="90" d="100"/>
          <a:sy n="90" d="100"/>
        </p:scale>
        <p:origin x="6134" y="58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30" tIns="48315" rIns="96630" bIns="48315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30" tIns="48315" rIns="96630" bIns="48315" rtlCol="0"/>
          <a:lstStyle>
            <a:lvl1pPr algn="r">
              <a:defRPr sz="1300"/>
            </a:lvl1pPr>
          </a:lstStyle>
          <a:p>
            <a:fld id="{3D37F953-1D07-4E95-A7EE-D1A08A3E9301}" type="datetimeFigureOut">
              <a:rPr lang="en-US" smtClean="0"/>
              <a:t>2/28/23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30" tIns="48315" rIns="96630" bIns="48315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30" tIns="48315" rIns="96630" bIns="48315" rtlCol="0" anchor="b"/>
          <a:lstStyle>
            <a:lvl1pPr algn="r">
              <a:defRPr sz="1300"/>
            </a:lvl1pPr>
          </a:lstStyle>
          <a:p>
            <a:fld id="{6CE97719-19D2-4809-990E-DC2520893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393359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003425" y="471488"/>
            <a:ext cx="3308350" cy="24812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30" tIns="48315" rIns="96630" bIns="4831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390145" y="3116455"/>
            <a:ext cx="6534912" cy="6044034"/>
          </a:xfrm>
          <a:prstGeom prst="rect">
            <a:avLst/>
          </a:prstGeom>
        </p:spPr>
        <p:txBody>
          <a:bodyPr vert="horz" lIns="96630" tIns="48315" rIns="96630" bIns="48315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487681" y="3022017"/>
            <a:ext cx="633984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4"/>
          <p:cNvSpPr>
            <a:spLocks noGrp="1"/>
          </p:cNvSpPr>
          <p:nvPr>
            <p:ph type="ftr" sz="quarter" idx="4"/>
          </p:nvPr>
        </p:nvSpPr>
        <p:spPr>
          <a:xfrm>
            <a:off x="1755648" y="9169146"/>
            <a:ext cx="3803904" cy="377752"/>
          </a:xfrm>
          <a:prstGeom prst="rect">
            <a:avLst/>
          </a:prstGeom>
        </p:spPr>
        <p:txBody>
          <a:bodyPr lIns="95660" tIns="47830" rIns="95660" bIns="47830"/>
          <a:lstStyle>
            <a:lvl1pPr algn="ctr">
              <a:defRPr sz="1200"/>
            </a:lvl1pPr>
          </a:lstStyle>
          <a:p>
            <a:r>
              <a:rPr lang="en-US"/>
              <a:t>Advanced Roadside Impaired Driving Enforcement</a:t>
            </a:r>
          </a:p>
          <a:p>
            <a:r>
              <a:rPr lang="en-US"/>
              <a:t>Introduction and Overview</a:t>
            </a:r>
            <a:endParaRPr lang="en-US" dirty="0"/>
          </a:p>
        </p:txBody>
      </p:sp>
      <p:sp>
        <p:nvSpPr>
          <p:cNvPr id="10" name="Date Placeholder 6"/>
          <p:cNvSpPr>
            <a:spLocks noGrp="1"/>
          </p:cNvSpPr>
          <p:nvPr>
            <p:ph type="dt" idx="1"/>
          </p:nvPr>
        </p:nvSpPr>
        <p:spPr>
          <a:xfrm>
            <a:off x="0" y="9160489"/>
            <a:ext cx="1755648" cy="377752"/>
          </a:xfrm>
          <a:prstGeom prst="rect">
            <a:avLst/>
          </a:prstGeom>
        </p:spPr>
        <p:txBody>
          <a:bodyPr lIns="95660" tIns="47830" rIns="95660" bIns="47830"/>
          <a:lstStyle>
            <a:lvl1pPr>
              <a:defRPr sz="1200"/>
            </a:lvl1pPr>
          </a:lstStyle>
          <a:p>
            <a:r>
              <a:rPr lang="en-US" dirty="0"/>
              <a:t>Revised:</a:t>
            </a:r>
          </a:p>
          <a:p>
            <a:r>
              <a:rPr lang="en-US" dirty="0"/>
              <a:t>02/2018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5"/>
          </p:nvPr>
        </p:nvSpPr>
        <p:spPr>
          <a:xfrm>
            <a:off x="5342639" y="9155269"/>
            <a:ext cx="1929106" cy="406258"/>
          </a:xfrm>
          <a:prstGeom prst="rect">
            <a:avLst/>
          </a:prstGeom>
        </p:spPr>
        <p:txBody>
          <a:bodyPr lIns="95660" tIns="47830" rIns="95660" bIns="47830"/>
          <a:lstStyle>
            <a:lvl1pPr algn="r">
              <a:defRPr sz="1200"/>
            </a:lvl1pPr>
          </a:lstStyle>
          <a:p>
            <a:r>
              <a:rPr lang="en-US" dirty="0"/>
              <a:t>Session 1</a:t>
            </a:r>
          </a:p>
          <a:p>
            <a:r>
              <a:rPr lang="en-US" dirty="0" err="1"/>
              <a:t>Paage</a:t>
            </a:r>
            <a:r>
              <a:rPr lang="en-US" dirty="0"/>
              <a:t> </a:t>
            </a:r>
            <a:fld id="{BD6F2C32-D3FA-41B1-ACC5-42BC30F7278A}" type="slidenum">
              <a:rPr lang="en-US" smtClean="0"/>
              <a:pPr/>
              <a:t>‹#›</a:t>
            </a:fld>
            <a:r>
              <a:rPr lang="en-US" dirty="0"/>
              <a:t> of 39</a:t>
            </a:r>
          </a:p>
        </p:txBody>
      </p:sp>
    </p:spTree>
    <p:extLst>
      <p:ext uri="{BB962C8B-B14F-4D97-AF65-F5344CB8AC3E}">
        <p14:creationId xmlns:p14="http://schemas.microsoft.com/office/powerpoint/2010/main" val="1353568144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914400" rtl="0" eaLnBrk="1" latinLnBrk="0" hangingPunct="1">
      <a:lnSpc>
        <a:spcPct val="114000"/>
      </a:lnSpc>
      <a:spcBef>
        <a:spcPts val="600"/>
      </a:spcBef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defTabSz="914400" rtl="0" eaLnBrk="1" latinLnBrk="0" hangingPunct="1">
      <a:lnSpc>
        <a:spcPct val="114000"/>
      </a:lnSpc>
      <a:spcBef>
        <a:spcPts val="600"/>
      </a:spcBef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defTabSz="914400" rtl="0" eaLnBrk="1" latinLnBrk="0" hangingPunct="1">
      <a:lnSpc>
        <a:spcPct val="114000"/>
      </a:lnSpc>
      <a:spcBef>
        <a:spcPts val="600"/>
      </a:spcBef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defTabSz="914400" rtl="0" eaLnBrk="1" latinLnBrk="0" hangingPunct="1">
      <a:lnSpc>
        <a:spcPct val="114000"/>
      </a:lnSpc>
      <a:spcBef>
        <a:spcPts val="600"/>
      </a:spcBef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defTabSz="914400" rtl="0" eaLnBrk="1" latinLnBrk="0" hangingPunct="1">
      <a:lnSpc>
        <a:spcPct val="114000"/>
      </a:lnSpc>
      <a:spcBef>
        <a:spcPts val="600"/>
      </a:spcBef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11350" y="198438"/>
            <a:ext cx="3427413" cy="25701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87527" y="3116455"/>
            <a:ext cx="6740149" cy="6044034"/>
          </a:xfrm>
        </p:spPr>
        <p:txBody>
          <a:bodyPr/>
          <a:lstStyle/>
          <a:p>
            <a:endParaRPr lang="en-US" dirty="0">
              <a:latin typeface="+mn-lt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Revised:</a:t>
            </a:r>
          </a:p>
          <a:p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Roadside Impaired Driving Enforcement</a:t>
            </a:r>
          </a:p>
          <a:p>
            <a:r>
              <a:rPr lang="en-US"/>
              <a:t>Introduction and Overview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Session 1</a:t>
            </a:r>
          </a:p>
          <a:p>
            <a:r>
              <a:rPr lang="en-US"/>
              <a:t>Paage </a:t>
            </a:r>
            <a:fld id="{BD6F2C32-D3FA-41B1-ACC5-42BC30F7278A}" type="slidenum">
              <a:rPr lang="en-US" smtClean="0"/>
              <a:pPr/>
              <a:t>1</a:t>
            </a:fld>
            <a:r>
              <a:rPr lang="en-US"/>
              <a:t> of 39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61460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11350" y="198438"/>
            <a:ext cx="3427413" cy="25701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7201" y="3116455"/>
            <a:ext cx="6400800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+mn-lt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Revised:</a:t>
            </a:r>
          </a:p>
          <a:p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Roadside Impaired Driving Enforcement</a:t>
            </a:r>
          </a:p>
          <a:p>
            <a:r>
              <a:rPr lang="en-US"/>
              <a:t>Introduction and Overview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Session 1</a:t>
            </a:r>
          </a:p>
          <a:p>
            <a:r>
              <a:rPr lang="en-US"/>
              <a:t>Paage </a:t>
            </a:r>
            <a:fld id="{BD6F2C32-D3FA-41B1-ACC5-42BC30F7278A}" type="slidenum">
              <a:rPr lang="en-US" smtClean="0"/>
              <a:pPr/>
              <a:t>10</a:t>
            </a:fld>
            <a:r>
              <a:rPr lang="en-US"/>
              <a:t> of 39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3422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11350" y="198438"/>
            <a:ext cx="3427413" cy="25701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7200" y="3116455"/>
            <a:ext cx="6570475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+mn-lt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Revised:</a:t>
            </a:r>
          </a:p>
          <a:p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Roadside Impaired Driving Enforcement</a:t>
            </a:r>
          </a:p>
          <a:p>
            <a:r>
              <a:rPr lang="en-US"/>
              <a:t>Introduction and Overview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Session 1</a:t>
            </a:r>
          </a:p>
          <a:p>
            <a:r>
              <a:rPr lang="en-US"/>
              <a:t>Paage </a:t>
            </a:r>
            <a:fld id="{BD6F2C32-D3FA-41B1-ACC5-42BC30F7278A}" type="slidenum">
              <a:rPr lang="en-US" smtClean="0"/>
              <a:pPr/>
              <a:t>11</a:t>
            </a:fld>
            <a:r>
              <a:rPr lang="en-US"/>
              <a:t> of 39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58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11350" y="198438"/>
            <a:ext cx="3427413" cy="2570162"/>
          </a:xfrm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7200" y="3116455"/>
            <a:ext cx="6400800" cy="604403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+mn-lt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Revised:</a:t>
            </a:r>
          </a:p>
          <a:p>
            <a:r>
              <a:rPr lang="en-US"/>
              <a:t>02/2018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Roadside Impaired Driving Enforcement</a:t>
            </a:r>
          </a:p>
          <a:p>
            <a:r>
              <a:rPr lang="en-US"/>
              <a:t>Introduction and Overview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Session 1</a:t>
            </a:r>
          </a:p>
          <a:p>
            <a:r>
              <a:rPr lang="en-US"/>
              <a:t>Paage </a:t>
            </a:r>
            <a:fld id="{BD6F2C32-D3FA-41B1-ACC5-42BC30F7278A}" type="slidenum">
              <a:rPr lang="en-US" smtClean="0"/>
              <a:pPr/>
              <a:t>12</a:t>
            </a:fld>
            <a:r>
              <a:rPr lang="en-US"/>
              <a:t> of 39</a:t>
            </a:r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11350" y="198438"/>
            <a:ext cx="3427413" cy="2570162"/>
          </a:xfrm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xfrm>
            <a:off x="457200" y="3116455"/>
            <a:ext cx="6400800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+mn-lt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Revised:</a:t>
            </a:r>
          </a:p>
          <a:p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Roadside Impaired Driving Enforcement</a:t>
            </a:r>
          </a:p>
          <a:p>
            <a:r>
              <a:rPr lang="en-US"/>
              <a:t>Introduction and Overview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Session 1</a:t>
            </a:r>
          </a:p>
          <a:p>
            <a:r>
              <a:rPr lang="en-US"/>
              <a:t>Paage </a:t>
            </a:r>
            <a:fld id="{BD6F2C32-D3FA-41B1-ACC5-42BC30F7278A}" type="slidenum">
              <a:rPr lang="en-US" smtClean="0"/>
              <a:pPr/>
              <a:t>13</a:t>
            </a:fld>
            <a:r>
              <a:rPr lang="en-US"/>
              <a:t> of 39</a:t>
            </a:r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11350" y="198438"/>
            <a:ext cx="3427413" cy="25701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7201" y="3116455"/>
            <a:ext cx="6400800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+mn-lt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Revised:</a:t>
            </a:r>
          </a:p>
          <a:p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Roadside Impaired Driving Enforcement</a:t>
            </a:r>
          </a:p>
          <a:p>
            <a:r>
              <a:rPr lang="en-US"/>
              <a:t>Introduction and Overview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Session 1</a:t>
            </a:r>
          </a:p>
          <a:p>
            <a:r>
              <a:rPr lang="en-US"/>
              <a:t>Paage </a:t>
            </a:r>
            <a:fld id="{BD6F2C32-D3FA-41B1-ACC5-42BC30F7278A}" type="slidenum">
              <a:rPr lang="en-US" smtClean="0"/>
              <a:pPr/>
              <a:t>14</a:t>
            </a:fld>
            <a:r>
              <a:rPr lang="en-US"/>
              <a:t> of 39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2687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11350" y="198438"/>
            <a:ext cx="3427413" cy="25701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7199" y="3116455"/>
            <a:ext cx="6477001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+mn-lt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Revised:</a:t>
            </a:r>
          </a:p>
          <a:p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Roadside Impaired Driving Enforcement</a:t>
            </a:r>
          </a:p>
          <a:p>
            <a:r>
              <a:rPr lang="en-US"/>
              <a:t>Introduction and Overview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Session 1</a:t>
            </a:r>
          </a:p>
          <a:p>
            <a:r>
              <a:rPr lang="en-US"/>
              <a:t>Paage </a:t>
            </a:r>
            <a:fld id="{BD6F2C32-D3FA-41B1-ACC5-42BC30F7278A}" type="slidenum">
              <a:rPr lang="en-US" smtClean="0"/>
              <a:pPr/>
              <a:t>15</a:t>
            </a:fld>
            <a:r>
              <a:rPr lang="en-US"/>
              <a:t> of 39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4465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11350" y="198438"/>
            <a:ext cx="3427413" cy="25701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7201" y="3116455"/>
            <a:ext cx="6477000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Revised:</a:t>
            </a:r>
          </a:p>
          <a:p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Roadside Impaired Driving Enforcement</a:t>
            </a:r>
          </a:p>
          <a:p>
            <a:r>
              <a:rPr lang="en-US"/>
              <a:t>Introduction and Overview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Session 1</a:t>
            </a:r>
          </a:p>
          <a:p>
            <a:r>
              <a:rPr lang="en-US"/>
              <a:t>Paage </a:t>
            </a:r>
            <a:fld id="{BD6F2C32-D3FA-41B1-ACC5-42BC30F7278A}" type="slidenum">
              <a:rPr lang="en-US" smtClean="0"/>
              <a:pPr/>
              <a:t>16</a:t>
            </a:fld>
            <a:r>
              <a:rPr lang="en-US"/>
              <a:t> of 39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1228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11350" y="198438"/>
            <a:ext cx="3427413" cy="25701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7201" y="3116455"/>
            <a:ext cx="6477000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Revised:</a:t>
            </a:r>
          </a:p>
          <a:p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Roadside Impaired Driving Enforcement</a:t>
            </a:r>
          </a:p>
          <a:p>
            <a:r>
              <a:rPr lang="en-US"/>
              <a:t>Introduction and Overview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Session 1</a:t>
            </a:r>
          </a:p>
          <a:p>
            <a:r>
              <a:rPr lang="en-US"/>
              <a:t>Paage </a:t>
            </a:r>
            <a:fld id="{BD6F2C32-D3FA-41B1-ACC5-42BC30F7278A}" type="slidenum">
              <a:rPr lang="en-US" smtClean="0"/>
              <a:pPr/>
              <a:t>17</a:t>
            </a:fld>
            <a:r>
              <a:rPr lang="en-US"/>
              <a:t> of 39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18186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30400" y="214313"/>
            <a:ext cx="3400425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75013" y="3116455"/>
            <a:ext cx="6388925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b="1" i="1" baseline="0" dirty="0">
              <a:latin typeface="+mn-lt"/>
              <a:ea typeface="Calibri"/>
              <a:cs typeface="Times New Roman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Introduction to Drugged Driving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  <a:p>
            <a:pPr>
              <a:defRPr/>
            </a:pPr>
            <a:fld id="{3BCEAB83-63C2-44E6-ABD7-0F0BC32CB665}" type="slidenum">
              <a:rPr lang="en-US" smtClean="0"/>
              <a:pPr>
                <a:defRPr/>
              </a:pPr>
              <a:t>18</a:t>
            </a:fld>
            <a:r>
              <a:rPr lang="en-US"/>
              <a:t> of 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973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11350" y="198438"/>
            <a:ext cx="3427413" cy="25701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7200" y="3116455"/>
            <a:ext cx="6477000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i="1" dirty="0">
              <a:latin typeface="+mn-lt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Revised:</a:t>
            </a:r>
          </a:p>
          <a:p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Roadside Impaired Driving Enforcement</a:t>
            </a:r>
          </a:p>
          <a:p>
            <a:r>
              <a:rPr lang="en-US"/>
              <a:t>Introduction and Overview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Session 1</a:t>
            </a:r>
          </a:p>
          <a:p>
            <a:r>
              <a:rPr lang="en-US"/>
              <a:t>Paage </a:t>
            </a:r>
            <a:fld id="{BD6F2C32-D3FA-41B1-ACC5-42BC30F7278A}" type="slidenum">
              <a:rPr lang="en-US" smtClean="0"/>
              <a:pPr/>
              <a:t>19</a:t>
            </a:fld>
            <a:r>
              <a:rPr lang="en-US"/>
              <a:t> of 39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3811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11350" y="198438"/>
            <a:ext cx="3427413" cy="25701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33399" y="3116455"/>
            <a:ext cx="6324601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+mn-lt"/>
              <a:ea typeface="Calibri"/>
              <a:cs typeface="Times New Roman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Revised:</a:t>
            </a:r>
          </a:p>
          <a:p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Roadside Impaired Driving Enforcement</a:t>
            </a:r>
          </a:p>
          <a:p>
            <a:r>
              <a:rPr lang="en-US"/>
              <a:t>Introduction and Overview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Session 1</a:t>
            </a:r>
          </a:p>
          <a:p>
            <a:r>
              <a:rPr lang="en-US"/>
              <a:t>Paage </a:t>
            </a:r>
            <a:fld id="{BD6F2C32-D3FA-41B1-ACC5-42BC30F7278A}" type="slidenum">
              <a:rPr lang="en-US" smtClean="0"/>
              <a:pPr/>
              <a:t>2</a:t>
            </a:fld>
            <a:r>
              <a:rPr lang="en-US"/>
              <a:t> of 39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4426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92313" y="198438"/>
            <a:ext cx="3427412" cy="2570162"/>
          </a:xfrm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xfrm>
            <a:off x="457200" y="3116455"/>
            <a:ext cx="6400800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Revised:</a:t>
            </a:r>
          </a:p>
          <a:p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Roadside Impaired Driving Enforcement</a:t>
            </a:r>
          </a:p>
          <a:p>
            <a:r>
              <a:rPr lang="en-US"/>
              <a:t>Introduction and Overview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Session 1</a:t>
            </a:r>
          </a:p>
          <a:p>
            <a:r>
              <a:rPr lang="en-US"/>
              <a:t>Paage </a:t>
            </a:r>
            <a:fld id="{BD6F2C32-D3FA-41B1-ACC5-42BC30F7278A}" type="slidenum">
              <a:rPr lang="en-US" smtClean="0"/>
              <a:pPr/>
              <a:t>20</a:t>
            </a:fld>
            <a:r>
              <a:rPr lang="en-US"/>
              <a:t> of 39</a:t>
            </a:r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11350" y="198438"/>
            <a:ext cx="3427413" cy="25701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7201" y="3116455"/>
            <a:ext cx="6477000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Revised:</a:t>
            </a:r>
          </a:p>
          <a:p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Roadside Impaired Driving Enforcement</a:t>
            </a:r>
          </a:p>
          <a:p>
            <a:r>
              <a:rPr lang="en-US"/>
              <a:t>Introduction and Overview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Session 1</a:t>
            </a:r>
          </a:p>
          <a:p>
            <a:r>
              <a:rPr lang="en-US"/>
              <a:t>Paage </a:t>
            </a:r>
            <a:fld id="{BD6F2C32-D3FA-41B1-ACC5-42BC30F7278A}" type="slidenum">
              <a:rPr lang="en-US" smtClean="0"/>
              <a:pPr/>
              <a:t>21</a:t>
            </a:fld>
            <a:r>
              <a:rPr lang="en-US"/>
              <a:t> of 39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6632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11350" y="198438"/>
            <a:ext cx="3427413" cy="25701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7200" y="3116455"/>
            <a:ext cx="6570475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+mn-lt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Revised:</a:t>
            </a:r>
          </a:p>
          <a:p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Roadside Impaired Driving Enforcement</a:t>
            </a:r>
          </a:p>
          <a:p>
            <a:r>
              <a:rPr lang="en-US"/>
              <a:t>Introduction and Overview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Session 1</a:t>
            </a:r>
          </a:p>
          <a:p>
            <a:r>
              <a:rPr lang="en-US"/>
              <a:t>Paage </a:t>
            </a:r>
            <a:fld id="{BD6F2C32-D3FA-41B1-ACC5-42BC30F7278A}" type="slidenum">
              <a:rPr lang="en-US" smtClean="0"/>
              <a:pPr/>
              <a:t>22</a:t>
            </a:fld>
            <a:r>
              <a:rPr lang="en-US"/>
              <a:t> of 39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0461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11350" y="198438"/>
            <a:ext cx="3427413" cy="25701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7201" y="3116455"/>
            <a:ext cx="6477000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+mn-lt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Revised:</a:t>
            </a:r>
          </a:p>
          <a:p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Roadside Impaired Driving Enforcement</a:t>
            </a:r>
          </a:p>
          <a:p>
            <a:r>
              <a:rPr lang="en-US"/>
              <a:t>Introduction and Overview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Session 1</a:t>
            </a:r>
          </a:p>
          <a:p>
            <a:r>
              <a:rPr lang="en-US"/>
              <a:t>Paage </a:t>
            </a:r>
            <a:fld id="{BD6F2C32-D3FA-41B1-ACC5-42BC30F7278A}" type="slidenum">
              <a:rPr lang="en-US" smtClean="0"/>
              <a:pPr/>
              <a:t>23</a:t>
            </a:fld>
            <a:r>
              <a:rPr lang="en-US"/>
              <a:t> of 39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2864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03425" y="198438"/>
            <a:ext cx="3427413" cy="25701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7201" y="3116455"/>
            <a:ext cx="6400800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+mn-lt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Revised:</a:t>
            </a:r>
          </a:p>
          <a:p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Roadside Impaired Driving Enforcement</a:t>
            </a:r>
          </a:p>
          <a:p>
            <a:r>
              <a:rPr lang="en-US"/>
              <a:t>Introduction and Overview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Session 1</a:t>
            </a:r>
          </a:p>
          <a:p>
            <a:r>
              <a:rPr lang="en-US"/>
              <a:t>Paage </a:t>
            </a:r>
            <a:fld id="{BD6F2C32-D3FA-41B1-ACC5-42BC30F7278A}" type="slidenum">
              <a:rPr lang="en-US" smtClean="0"/>
              <a:pPr/>
              <a:t>24</a:t>
            </a:fld>
            <a:r>
              <a:rPr lang="en-US"/>
              <a:t> of 39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06386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11350" y="198438"/>
            <a:ext cx="3427413" cy="25701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7200" y="3116455"/>
            <a:ext cx="6539950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+mn-lt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Revised:</a:t>
            </a:r>
          </a:p>
          <a:p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Roadside Impaired Driving Enforcement</a:t>
            </a:r>
          </a:p>
          <a:p>
            <a:r>
              <a:rPr lang="en-US"/>
              <a:t>Introduction and Overview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Session 1</a:t>
            </a:r>
          </a:p>
          <a:p>
            <a:r>
              <a:rPr lang="en-US"/>
              <a:t>Paage </a:t>
            </a:r>
            <a:fld id="{BD6F2C32-D3FA-41B1-ACC5-42BC30F7278A}" type="slidenum">
              <a:rPr lang="en-US" smtClean="0"/>
              <a:pPr/>
              <a:t>25</a:t>
            </a:fld>
            <a:r>
              <a:rPr lang="en-US"/>
              <a:t> of 39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01232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11350" y="198438"/>
            <a:ext cx="3427413" cy="25701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7200" y="3116455"/>
            <a:ext cx="6400800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+mn-lt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Revised:</a:t>
            </a:r>
          </a:p>
          <a:p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Roadside Impaired Driving Enforcement</a:t>
            </a:r>
          </a:p>
          <a:p>
            <a:r>
              <a:rPr lang="en-US"/>
              <a:t>Introduction and Overview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Session 1</a:t>
            </a:r>
          </a:p>
          <a:p>
            <a:r>
              <a:rPr lang="en-US"/>
              <a:t>Paage </a:t>
            </a:r>
            <a:fld id="{BD6F2C32-D3FA-41B1-ACC5-42BC30F7278A}" type="slidenum">
              <a:rPr lang="en-US" smtClean="0"/>
              <a:pPr/>
              <a:t>26</a:t>
            </a:fld>
            <a:r>
              <a:rPr lang="en-US"/>
              <a:t> of 39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03236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03425" y="198438"/>
            <a:ext cx="3427413" cy="25701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7200" y="3116455"/>
            <a:ext cx="6570476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i="1" dirty="0">
              <a:latin typeface="+mn-lt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Revised:</a:t>
            </a:r>
          </a:p>
          <a:p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Roadside Impaired Driving Enforcement</a:t>
            </a:r>
          </a:p>
          <a:p>
            <a:r>
              <a:rPr lang="en-US"/>
              <a:t>Introduction and Overview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Session 1</a:t>
            </a:r>
          </a:p>
          <a:p>
            <a:r>
              <a:rPr lang="en-US"/>
              <a:t>Paage </a:t>
            </a:r>
            <a:fld id="{BD6F2C32-D3FA-41B1-ACC5-42BC30F7278A}" type="slidenum">
              <a:rPr lang="en-US" smtClean="0"/>
              <a:pPr/>
              <a:t>27</a:t>
            </a:fld>
            <a:r>
              <a:rPr lang="en-US"/>
              <a:t> of 39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035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7200" y="3116455"/>
            <a:ext cx="6400800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Revised:</a:t>
            </a:r>
          </a:p>
          <a:p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Roadside Impaired Driving Enforcement</a:t>
            </a:r>
          </a:p>
          <a:p>
            <a:r>
              <a:rPr lang="en-US"/>
              <a:t>Introduction and Overview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Session 1</a:t>
            </a:r>
          </a:p>
          <a:p>
            <a:r>
              <a:rPr lang="en-US"/>
              <a:t>Paage </a:t>
            </a:r>
            <a:fld id="{BD6F2C32-D3FA-41B1-ACC5-42BC30F7278A}" type="slidenum">
              <a:rPr lang="en-US" smtClean="0"/>
              <a:pPr/>
              <a:t>3</a:t>
            </a:fld>
            <a:r>
              <a:rPr lang="en-US"/>
              <a:t> of 39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32696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11350" y="198438"/>
            <a:ext cx="3427413" cy="2570162"/>
          </a:xfrm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7199" y="3116455"/>
            <a:ext cx="6539949" cy="604403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i="1" dirty="0">
              <a:latin typeface="+mn-lt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Revised:</a:t>
            </a:r>
          </a:p>
          <a:p>
            <a:r>
              <a:rPr lang="en-US"/>
              <a:t>02/2018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Roadside Impaired Driving Enforcement</a:t>
            </a:r>
          </a:p>
          <a:p>
            <a:r>
              <a:rPr lang="en-US"/>
              <a:t>Introduction and Overview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Session 1</a:t>
            </a:r>
          </a:p>
          <a:p>
            <a:r>
              <a:rPr lang="en-US"/>
              <a:t>Paage </a:t>
            </a:r>
            <a:fld id="{BD6F2C32-D3FA-41B1-ACC5-42BC30F7278A}" type="slidenum">
              <a:rPr lang="en-US" smtClean="0"/>
              <a:pPr/>
              <a:t>4</a:t>
            </a:fld>
            <a:r>
              <a:rPr lang="en-US"/>
              <a:t> of 39</a:t>
            </a:r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11350" y="277813"/>
            <a:ext cx="3427413" cy="2570162"/>
          </a:xfrm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xfrm>
            <a:off x="457199" y="3116455"/>
            <a:ext cx="6539949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+mn-lt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Revised:</a:t>
            </a:r>
          </a:p>
          <a:p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Roadside Impaired Driving Enforcement</a:t>
            </a:r>
          </a:p>
          <a:p>
            <a:r>
              <a:rPr lang="en-US"/>
              <a:t>Introduction and Overview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Session 1</a:t>
            </a:r>
          </a:p>
          <a:p>
            <a:r>
              <a:rPr lang="en-US"/>
              <a:t>Paage </a:t>
            </a:r>
            <a:fld id="{BD6F2C32-D3FA-41B1-ACC5-42BC30F7278A}" type="slidenum">
              <a:rPr lang="en-US" smtClean="0"/>
              <a:pPr/>
              <a:t>5</a:t>
            </a:fld>
            <a:r>
              <a:rPr lang="en-US"/>
              <a:t> of 39</a:t>
            </a:r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03425" y="198438"/>
            <a:ext cx="3427413" cy="25701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7199" y="3116455"/>
            <a:ext cx="6539949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i="1" dirty="0">
              <a:latin typeface="+mn-lt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Revised:</a:t>
            </a:r>
          </a:p>
          <a:p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Roadside Impaired Driving Enforcement</a:t>
            </a:r>
          </a:p>
          <a:p>
            <a:r>
              <a:rPr lang="en-US"/>
              <a:t>Introduction and Overview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Session 1</a:t>
            </a:r>
          </a:p>
          <a:p>
            <a:r>
              <a:rPr lang="en-US"/>
              <a:t>Paage </a:t>
            </a:r>
            <a:fld id="{BD6F2C32-D3FA-41B1-ACC5-42BC30F7278A}" type="slidenum">
              <a:rPr lang="en-US" smtClean="0"/>
              <a:pPr/>
              <a:t>6</a:t>
            </a:fld>
            <a:r>
              <a:rPr lang="en-US"/>
              <a:t> of 39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08195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3425" y="471488"/>
            <a:ext cx="3292475" cy="2468562"/>
          </a:xfrm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altLang="en-US" dirty="0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 Session 1</a:t>
            </a:r>
          </a:p>
          <a:p>
            <a:pPr>
              <a:defRPr/>
            </a:pPr>
            <a:r>
              <a:rPr lang="en-US"/>
              <a:t>Page </a:t>
            </a:r>
            <a:fld id="{3D1E5C97-E6DE-4B8E-A23E-17087D8412E3}" type="slidenum">
              <a:rPr lang="en-US" smtClean="0"/>
              <a:pPr>
                <a:defRPr/>
              </a:pPr>
              <a:t>7</a:t>
            </a:fld>
            <a:r>
              <a:rPr lang="en-US"/>
              <a:t> of 21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Introduction and Overview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4"/>
          </p:nvPr>
        </p:nvSpPr>
        <p:spPr/>
        <p:txBody>
          <a:bodyPr/>
          <a:lstStyle/>
          <a:p>
            <a:r>
              <a:rPr lang="en-US"/>
              <a:t>Revised:</a:t>
            </a:r>
          </a:p>
          <a:p>
            <a:r>
              <a:rPr lang="en-US"/>
              <a:t>02/2018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392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11350" y="198438"/>
            <a:ext cx="3427413" cy="2570162"/>
          </a:xfrm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xfrm>
            <a:off x="457199" y="3116455"/>
            <a:ext cx="6400801" cy="6044034"/>
          </a:xfrm>
          <a:ln/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+mn-lt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Revised:</a:t>
            </a:r>
          </a:p>
          <a:p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Roadside Impaired Driving Enforcement</a:t>
            </a:r>
          </a:p>
          <a:p>
            <a:r>
              <a:rPr lang="en-US"/>
              <a:t>Introduction and Overview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Session 1</a:t>
            </a:r>
          </a:p>
          <a:p>
            <a:r>
              <a:rPr lang="en-US"/>
              <a:t>Paage </a:t>
            </a:r>
            <a:fld id="{BD6F2C32-D3FA-41B1-ACC5-42BC30F7278A}" type="slidenum">
              <a:rPr lang="en-US" smtClean="0"/>
              <a:pPr/>
              <a:t>8</a:t>
            </a:fld>
            <a:r>
              <a:rPr lang="en-US"/>
              <a:t> of 39</a:t>
            </a:r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11350" y="198438"/>
            <a:ext cx="3427413" cy="25701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7201" y="3116455"/>
            <a:ext cx="6400800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+mn-lt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Revised:</a:t>
            </a:r>
          </a:p>
          <a:p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Roadside Impaired Driving Enforcement</a:t>
            </a:r>
          </a:p>
          <a:p>
            <a:r>
              <a:rPr lang="en-US"/>
              <a:t>Introduction and Overview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Session 1</a:t>
            </a:r>
          </a:p>
          <a:p>
            <a:r>
              <a:rPr lang="en-US"/>
              <a:t>Paage </a:t>
            </a:r>
            <a:fld id="{BD6F2C32-D3FA-41B1-ACC5-42BC30F7278A}" type="slidenum">
              <a:rPr lang="en-US" smtClean="0"/>
              <a:pPr/>
              <a:t>9</a:t>
            </a:fld>
            <a:r>
              <a:rPr lang="en-US"/>
              <a:t> of 39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8500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535" y="1295400"/>
            <a:ext cx="4114800" cy="14700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2535" y="3048000"/>
            <a:ext cx="3886200" cy="1143000"/>
          </a:xfrm>
        </p:spPr>
        <p:txBody>
          <a:bodyPr/>
          <a:lstStyle>
            <a:lvl1pPr marL="0" indent="0" algn="l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FFFFFF"/>
                </a:solidFill>
              </a:rPr>
              <a:t>1-</a:t>
            </a:r>
            <a:fld id="{F9FD7121-6344-493B-BB7B-CFD9AD1ECE15}" type="slidenum">
              <a:rPr 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800600" y="1295400"/>
            <a:ext cx="3886200" cy="4343400"/>
          </a:xfrm>
        </p:spPr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7227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40080"/>
            <a:ext cx="8229600" cy="640080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45920"/>
            <a:ext cx="8229600" cy="42976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21"/>
          <p:cNvSpPr>
            <a:spLocks noGrp="1"/>
          </p:cNvSpPr>
          <p:nvPr userDrawn="1"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1-</a:t>
            </a:r>
            <a:fld id="{CD278D98-41F7-4C0D-8213-C3B403C9C9A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90209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40080"/>
            <a:ext cx="8229600" cy="64008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 marL="457200" indent="-342900">
              <a:buFont typeface="Arial" pitchFamily="34" charset="0"/>
              <a:buChar char="•"/>
              <a:defRPr sz="2000"/>
            </a:lvl2pPr>
            <a:lvl3pPr>
              <a:defRPr sz="1800"/>
            </a:lvl3pPr>
            <a:lvl4pPr marL="1089025" indent="-285750">
              <a:buFont typeface="Arial" pitchFamily="34" charset="0"/>
              <a:buChar char="•"/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 marL="457200" indent="-342900">
              <a:buFont typeface="Arial" pitchFamily="34" charset="0"/>
              <a:buChar char="•"/>
              <a:defRPr sz="2000"/>
            </a:lvl2pPr>
            <a:lvl3pPr>
              <a:defRPr sz="1800"/>
            </a:lvl3pPr>
            <a:lvl4pPr marL="1089025" indent="-285750">
              <a:buFont typeface="Arial" pitchFamily="34" charset="0"/>
              <a:buChar char="•"/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0"/>
          </p:nvPr>
        </p:nvSpPr>
        <p:spPr>
          <a:xfrm>
            <a:off x="6835775" y="64325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FFFFFF"/>
                </a:solidFill>
              </a:rPr>
              <a:t>1-</a:t>
            </a:r>
            <a:fld id="{F9FD7121-6344-493B-BB7B-CFD9AD1ECE15}" type="slidenum">
              <a:rPr 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6062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64008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1-</a:t>
            </a:r>
            <a:fld id="{048EAAED-3CD1-49D7-978F-B0C967FC593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08948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40080"/>
            <a:ext cx="8229600" cy="6400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76400"/>
            <a:ext cx="3810000" cy="26622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676400"/>
            <a:ext cx="3810000" cy="26622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FFFFFF"/>
                </a:solidFill>
              </a:rPr>
              <a:t>1-</a:t>
            </a:r>
            <a:fld id="{F9FD7121-6344-493B-BB7B-CFD9AD1ECE15}" type="slidenum">
              <a:rPr 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8215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45920"/>
            <a:ext cx="8229600" cy="429768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640080"/>
            <a:ext cx="8229600" cy="64008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FFFFFF"/>
                </a:solidFill>
              </a:rPr>
              <a:t>1-</a:t>
            </a:r>
            <a:fld id="{F9FD7121-6344-493B-BB7B-CFD9AD1ECE15}" type="slidenum">
              <a:rPr 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6729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B48FAFE-BBE4-4ECF-859E-4A8E45C38B1A}"/>
              </a:ext>
            </a:extLst>
          </p:cNvPr>
          <p:cNvSpPr/>
          <p:nvPr userDrawn="1"/>
        </p:nvSpPr>
        <p:spPr>
          <a:xfrm>
            <a:off x="0" y="6492875"/>
            <a:ext cx="9144000" cy="36576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BB2B3E5-214A-42BE-BE91-B05C9E8D683F}"/>
              </a:ext>
            </a:extLst>
          </p:cNvPr>
          <p:cNvSpPr/>
          <p:nvPr userDrawn="1"/>
        </p:nvSpPr>
        <p:spPr>
          <a:xfrm>
            <a:off x="0" y="-11430"/>
            <a:ext cx="9144000" cy="365760"/>
          </a:xfrm>
          <a:prstGeom prst="rect">
            <a:avLst/>
          </a:prstGeom>
          <a:solidFill>
            <a:schemeClr val="tx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9" name="Rectangle 3"/>
          <p:cNvSpPr>
            <a:spLocks noGrp="1" noChangeArrowheads="1"/>
          </p:cNvSpPr>
          <p:nvPr userDrawn="1">
            <p:ph type="title"/>
          </p:nvPr>
        </p:nvSpPr>
        <p:spPr bwMode="auto">
          <a:xfrm>
            <a:off x="457199" y="640080"/>
            <a:ext cx="822960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Title </a:t>
            </a:r>
          </a:p>
        </p:txBody>
      </p:sp>
      <p:sp>
        <p:nvSpPr>
          <p:cNvPr id="1030" name="Text Box 4"/>
          <p:cNvSpPr txBox="1">
            <a:spLocks noChangeArrowheads="1"/>
          </p:cNvSpPr>
          <p:nvPr userDrawn="1"/>
        </p:nvSpPr>
        <p:spPr bwMode="auto">
          <a:xfrm>
            <a:off x="63500" y="6508750"/>
            <a:ext cx="52324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FFFFFF"/>
                </a:solidFill>
                <a:latin typeface="Arial Black" panose="020B0A04020102020204" pitchFamily="34" charset="0"/>
              </a:rPr>
              <a:t>ARIDE</a:t>
            </a:r>
            <a:endParaRPr lang="en-US" sz="1400" dirty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sp>
        <p:nvSpPr>
          <p:cNvPr id="1031" name="Rectangle 6"/>
          <p:cNvSpPr>
            <a:spLocks noGrp="1" noChangeArrowheads="1"/>
          </p:cNvSpPr>
          <p:nvPr userDrawn="1">
            <p:ph type="body" idx="1"/>
          </p:nvPr>
        </p:nvSpPr>
        <p:spPr bwMode="auto">
          <a:xfrm>
            <a:off x="457200" y="1645920"/>
            <a:ext cx="8229600" cy="4297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First Level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32" name="Rectangle 7"/>
          <p:cNvSpPr>
            <a:spLocks noChangeArrowheads="1"/>
          </p:cNvSpPr>
          <p:nvPr userDrawn="1"/>
        </p:nvSpPr>
        <p:spPr bwMode="auto">
          <a:xfrm>
            <a:off x="1524000" y="1066800"/>
            <a:ext cx="71628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b="1">
              <a:solidFill>
                <a:srgbClr val="003D7D"/>
              </a:solidFill>
              <a:latin typeface="Arial" charset="0"/>
            </a:endParaRPr>
          </a:p>
        </p:txBody>
      </p:sp>
      <p:sp>
        <p:nvSpPr>
          <p:cNvPr id="1033" name="Text Box 37"/>
          <p:cNvSpPr txBox="1">
            <a:spLocks noChangeArrowheads="1"/>
          </p:cNvSpPr>
          <p:nvPr userDrawn="1"/>
        </p:nvSpPr>
        <p:spPr bwMode="auto">
          <a:xfrm>
            <a:off x="90932" y="17561"/>
            <a:ext cx="7874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spc="300" dirty="0">
                <a:solidFill>
                  <a:srgbClr val="FFFFFF"/>
                </a:solidFill>
                <a:latin typeface="Arial Narrow" panose="020B0606020202030204" pitchFamily="34" charset="0"/>
              </a:rPr>
              <a:t>Session 1 – Introduction and Overview  “Drugs and Highway Safety”</a:t>
            </a:r>
          </a:p>
        </p:txBody>
      </p:sp>
      <p:sp>
        <p:nvSpPr>
          <p:cNvPr id="22" name="Slide Number Placeholder 21"/>
          <p:cNvSpPr>
            <a:spLocks noGrp="1"/>
          </p:cNvSpPr>
          <p:nvPr userDrawn="1">
            <p:ph type="sldNum" sz="quarter" idx="4"/>
          </p:nvPr>
        </p:nvSpPr>
        <p:spPr>
          <a:xfrm>
            <a:off x="6835775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spc="300">
                <a:solidFill>
                  <a:srgbClr val="FFFFFF"/>
                </a:solidFill>
                <a:latin typeface="Arial Narrow" panose="020B0606020202030204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/>
              <a:t>1-</a:t>
            </a:r>
            <a:fld id="{F9FD7121-6344-493B-BB7B-CFD9AD1ECE1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4C43CC-3B29-45E8-9822-16863FCD22D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47248" y="30480"/>
            <a:ext cx="222126" cy="274320"/>
          </a:xfrm>
          <a:prstGeom prst="rect">
            <a:avLst/>
          </a:prstGeom>
        </p:spPr>
      </p:pic>
    </p:spTree>
    <p:custDataLst>
      <p:tags r:id="rId8"/>
    </p:custDataLst>
    <p:extLst>
      <p:ext uri="{BB962C8B-B14F-4D97-AF65-F5344CB8AC3E}">
        <p14:creationId xmlns:p14="http://schemas.microsoft.com/office/powerpoint/2010/main" val="1867240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5" r:id="rId4"/>
    <p:sldLayoutId id="2147483666" r:id="rId5"/>
    <p:sldLayoutId id="2147483674" r:id="rId6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 i="0" u="none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56AC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56AC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56AC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56AC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1200" b="1">
          <a:solidFill>
            <a:srgbClr val="003D7D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1200" b="1">
          <a:solidFill>
            <a:srgbClr val="003D7D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1200" b="1">
          <a:solidFill>
            <a:srgbClr val="003D7D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1200" b="1">
          <a:solidFill>
            <a:srgbClr val="003D7D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2600" b="0">
          <a:solidFill>
            <a:srgbClr val="000000"/>
          </a:solidFill>
          <a:latin typeface="+mj-lt"/>
          <a:ea typeface="+mn-ea"/>
          <a:cs typeface="+mn-cs"/>
        </a:defRPr>
      </a:lvl1pPr>
      <a:lvl2pPr marL="457200" indent="-225425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600" b="0">
          <a:solidFill>
            <a:srgbClr val="000000"/>
          </a:solidFill>
          <a:latin typeface="+mj-lt"/>
        </a:defRPr>
      </a:lvl2pPr>
      <a:lvl3pPr marL="688975" indent="-231775" algn="l" rtl="0" eaLnBrk="0" fontAlgn="base" hangingPunct="0">
        <a:spcBef>
          <a:spcPct val="0"/>
        </a:spcBef>
        <a:spcAft>
          <a:spcPct val="0"/>
        </a:spcAft>
        <a:buFont typeface="Trebuchet MS" pitchFamily="34" charset="0"/>
        <a:buChar char="―"/>
        <a:defRPr sz="2600" b="0">
          <a:solidFill>
            <a:srgbClr val="000000"/>
          </a:solidFill>
          <a:latin typeface="+mj-lt"/>
        </a:defRPr>
      </a:lvl3pPr>
      <a:lvl4pPr marL="1031875" indent="-342900" algn="l" rtl="0" eaLnBrk="0" fontAlgn="base" hangingPunct="0">
        <a:spcBef>
          <a:spcPct val="0"/>
        </a:spcBef>
        <a:spcAft>
          <a:spcPct val="0"/>
        </a:spcAft>
        <a:buFont typeface="Wingdings" panose="05000000000000000000" pitchFamily="2" charset="2"/>
        <a:buChar char="ü"/>
        <a:defRPr sz="2600" b="0">
          <a:solidFill>
            <a:srgbClr val="000000"/>
          </a:solidFill>
          <a:latin typeface="+mj-lt"/>
        </a:defRPr>
      </a:lvl4pPr>
      <a:lvl5pPr marL="1377950" indent="-230188" algn="l" rtl="0" eaLnBrk="0" fontAlgn="base" hangingPunct="0">
        <a:spcBef>
          <a:spcPct val="0"/>
        </a:spcBef>
        <a:spcAft>
          <a:spcPct val="0"/>
        </a:spcAft>
        <a:buFont typeface="Trebuchet MS" pitchFamily="34" charset="0"/>
        <a:buChar char="―"/>
        <a:defRPr sz="2600" b="0">
          <a:solidFill>
            <a:srgbClr val="000000"/>
          </a:solidFill>
          <a:latin typeface="+mj-lt"/>
        </a:defRPr>
      </a:lvl5pPr>
      <a:lvl6pPr marL="1835150" indent="-230188" algn="l" rtl="0" fontAlgn="base">
        <a:spcBef>
          <a:spcPct val="0"/>
        </a:spcBef>
        <a:spcAft>
          <a:spcPct val="0"/>
        </a:spcAft>
        <a:buChar char="•"/>
        <a:defRPr>
          <a:solidFill>
            <a:srgbClr val="003366"/>
          </a:solidFill>
          <a:latin typeface="+mn-lt"/>
        </a:defRPr>
      </a:lvl6pPr>
      <a:lvl7pPr marL="2292350" indent="-230188" algn="l" rtl="0" fontAlgn="base">
        <a:spcBef>
          <a:spcPct val="0"/>
        </a:spcBef>
        <a:spcAft>
          <a:spcPct val="0"/>
        </a:spcAft>
        <a:buChar char="•"/>
        <a:defRPr>
          <a:solidFill>
            <a:srgbClr val="003366"/>
          </a:solidFill>
          <a:latin typeface="+mn-lt"/>
        </a:defRPr>
      </a:lvl7pPr>
      <a:lvl8pPr marL="2749550" indent="-230188" algn="l" rtl="0" fontAlgn="base">
        <a:spcBef>
          <a:spcPct val="0"/>
        </a:spcBef>
        <a:spcAft>
          <a:spcPct val="0"/>
        </a:spcAft>
        <a:buChar char="•"/>
        <a:defRPr>
          <a:solidFill>
            <a:srgbClr val="003366"/>
          </a:solidFill>
          <a:latin typeface="+mn-lt"/>
        </a:defRPr>
      </a:lvl8pPr>
      <a:lvl9pPr marL="3206750" indent="-230188" algn="l" rtl="0" fontAlgn="base">
        <a:spcBef>
          <a:spcPct val="0"/>
        </a:spcBef>
        <a:spcAft>
          <a:spcPct val="0"/>
        </a:spcAft>
        <a:buChar char="•"/>
        <a:defRPr>
          <a:solidFill>
            <a:srgbClr val="0033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2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3.xml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6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8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0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3.xml"/><Relationship Id="rId4" Type="http://schemas.openxmlformats.org/officeDocument/2006/relationships/image" Target="../media/image2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4.xml"/><Relationship Id="rId4" Type="http://schemas.openxmlformats.org/officeDocument/2006/relationships/image" Target="../media/image2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2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5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2" y="1831215"/>
            <a:ext cx="2658055" cy="3604719"/>
          </a:xfrm>
          <a:prstGeom prst="rect">
            <a:avLst/>
          </a:prstGeom>
        </p:spPr>
      </p:pic>
      <p:sp>
        <p:nvSpPr>
          <p:cNvPr id="17" name="Title 16"/>
          <p:cNvSpPr>
            <a:spLocks noGrp="1"/>
          </p:cNvSpPr>
          <p:nvPr>
            <p:ph type="ctrTitle"/>
          </p:nvPr>
        </p:nvSpPr>
        <p:spPr>
          <a:xfrm>
            <a:off x="2962857" y="2371449"/>
            <a:ext cx="6181145" cy="762000"/>
          </a:xfrm>
        </p:spPr>
        <p:txBody>
          <a:bodyPr/>
          <a:lstStyle/>
          <a:p>
            <a:pPr algn="ctr"/>
            <a:r>
              <a:rPr lang="en-US" altLang="en-US" dirty="0"/>
              <a:t>Session 1</a:t>
            </a:r>
            <a:endParaRPr lang="en-US" dirty="0"/>
          </a:p>
        </p:txBody>
      </p:sp>
      <p:sp>
        <p:nvSpPr>
          <p:cNvPr id="18" name="Subtitle 17"/>
          <p:cNvSpPr>
            <a:spLocks noGrp="1"/>
          </p:cNvSpPr>
          <p:nvPr>
            <p:ph type="subTitle" idx="1"/>
          </p:nvPr>
        </p:nvSpPr>
        <p:spPr>
          <a:xfrm>
            <a:off x="2962857" y="3200400"/>
            <a:ext cx="6181143" cy="1533250"/>
          </a:xfrm>
        </p:spPr>
        <p:txBody>
          <a:bodyPr/>
          <a:lstStyle/>
          <a:p>
            <a:pPr algn="ctr" eaLnBrk="1" hangingPunct="1">
              <a:spcAft>
                <a:spcPts val="600"/>
              </a:spcAft>
              <a:buClr>
                <a:srgbClr val="002060"/>
              </a:buClr>
              <a:buSzPct val="100000"/>
            </a:pPr>
            <a:r>
              <a:rPr lang="en-US" altLang="en-US" sz="3200" b="1" dirty="0">
                <a:latin typeface="Arial" charset="0"/>
              </a:rPr>
              <a:t>Introduction and Overview </a:t>
            </a:r>
          </a:p>
          <a:p>
            <a:pPr algn="ctr" eaLnBrk="1" hangingPunct="1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100000"/>
            </a:pPr>
            <a:r>
              <a:rPr lang="en-US" altLang="en-US" sz="3200" b="1" dirty="0">
                <a:latin typeface="Arial" charset="0"/>
              </a:rPr>
              <a:t>“Drugs and Highway Safety” 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170" y="5435934"/>
            <a:ext cx="1109027" cy="1066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674" y="5660044"/>
            <a:ext cx="1136643" cy="7592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5844671"/>
            <a:ext cx="1658382" cy="39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49788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548640"/>
            <a:ext cx="9144000" cy="582613"/>
          </a:xfrm>
        </p:spPr>
        <p:txBody>
          <a:bodyPr/>
          <a:lstStyle/>
          <a:p>
            <a:r>
              <a:rPr lang="en-US" altLang="en-US" dirty="0"/>
              <a:t>Training Objectives  </a:t>
            </a:r>
            <a:r>
              <a:rPr lang="en-US" altLang="en-US" dirty="0">
                <a:solidFill>
                  <a:schemeClr val="bg1"/>
                </a:solidFill>
              </a:rPr>
              <a:t> </a:t>
            </a:r>
            <a:endParaRPr lang="en-US" alt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447800"/>
            <a:ext cx="8229600" cy="418941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+mj-lt"/>
                <a:ea typeface="+mn-ea"/>
                <a:cs typeface="+mn-cs"/>
              </a:defRPr>
            </a:lvl1pPr>
            <a:lvl2pPr marL="287338" indent="-173038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 sz="2800" b="1">
                <a:solidFill>
                  <a:srgbClr val="003366"/>
                </a:solidFill>
                <a:latin typeface="+mj-lt"/>
              </a:defRPr>
            </a:lvl2pPr>
            <a:lvl3pPr marL="627063" indent="-173038" algn="l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400">
                <a:solidFill>
                  <a:srgbClr val="003366"/>
                </a:solidFill>
                <a:latin typeface="+mj-lt"/>
              </a:defRPr>
            </a:lvl3pPr>
            <a:lvl4pPr marL="1031875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 sz="2000">
                <a:solidFill>
                  <a:srgbClr val="003366"/>
                </a:solidFill>
                <a:latin typeface="+mj-lt"/>
              </a:defRPr>
            </a:lvl4pPr>
            <a:lvl5pPr marL="1377950" indent="-230188" algn="l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000">
                <a:solidFill>
                  <a:srgbClr val="003366"/>
                </a:solidFill>
                <a:latin typeface="+mj-lt"/>
              </a:defRPr>
            </a:lvl5pPr>
            <a:lvl6pPr marL="18351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6pPr>
            <a:lvl7pPr marL="22923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7pPr>
            <a:lvl8pPr marL="27495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8pPr>
            <a:lvl9pPr marL="32067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9pPr>
          </a:lstStyle>
          <a:p>
            <a:pPr marL="285750" indent="-285750">
              <a:spcBef>
                <a:spcPts val="1200"/>
              </a:spcBef>
              <a:buFontTx/>
              <a:buChar char="•"/>
            </a:pPr>
            <a:r>
              <a:rPr lang="en-US" altLang="en-US" sz="2600" b="0" kern="0" dirty="0">
                <a:solidFill>
                  <a:srgbClr val="000000"/>
                </a:solidFill>
              </a:rPr>
              <a:t>Identify, document, and describe indicators observed and information obtained related to impairment which leads to arrest/release decision</a:t>
            </a:r>
          </a:p>
          <a:p>
            <a:pPr marL="285750" indent="-285750">
              <a:spcBef>
                <a:spcPts val="1200"/>
              </a:spcBef>
              <a:buFontTx/>
              <a:buChar char="•"/>
            </a:pPr>
            <a:r>
              <a:rPr lang="en-US" altLang="en-US" sz="2600" b="0" kern="0" dirty="0">
                <a:solidFill>
                  <a:srgbClr val="000000"/>
                </a:solidFill>
              </a:rPr>
              <a:t>Articulate, through testimony, impairment related to alcohol, drugs, or a combination of both based on a complete investigation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400" b="0" dirty="0">
                <a:solidFill>
                  <a:srgbClr val="FFFFFF"/>
                </a:solidFill>
              </a:rPr>
              <a:t>1-</a:t>
            </a:r>
            <a:fld id="{048EAAED-3CD1-49D7-978F-B0C967FC593B}" type="slidenum">
              <a:rPr lang="en-US" sz="1400" b="0" smtClean="0">
                <a:solidFill>
                  <a:srgbClr val="FFFFFF"/>
                </a:solidFill>
              </a:rPr>
              <a:pPr>
                <a:defRPr/>
              </a:pPr>
              <a:t>10</a:t>
            </a:fld>
            <a:endParaRPr lang="en-US" sz="1400" b="0" dirty="0">
              <a:solidFill>
                <a:srgbClr val="FFFF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129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Training Sessions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F5A0DC-76AC-41C8-A5D6-9B2837CDBF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202" y="1371600"/>
            <a:ext cx="7707003" cy="4386726"/>
          </a:xfrm>
        </p:spPr>
        <p:txBody>
          <a:bodyPr/>
          <a:lstStyle/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200" b="0" dirty="0"/>
              <a:t>Introduction and Overview “Drugs and Highway Safety”</a:t>
            </a: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200" b="0" dirty="0"/>
              <a:t>Standardized Field Sobriety Testing Review</a:t>
            </a: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200" b="0" dirty="0"/>
              <a:t>Standardized Field Sobriety Testing Proficiency Examination</a:t>
            </a: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200" b="0" dirty="0"/>
              <a:t>Drugs in the Human Body</a:t>
            </a: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200" b="0" dirty="0"/>
              <a:t>Observation of the Eyes and Additional Tests for Drug Impairment</a:t>
            </a: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200" b="0" dirty="0"/>
              <a:t>Seven Drug Categories</a:t>
            </a: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200" b="0" dirty="0"/>
              <a:t>The Effects of Drug Combinations</a:t>
            </a: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200" b="0" dirty="0"/>
              <a:t>Pre and Post Arrest Procedures</a:t>
            </a: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200" b="0" dirty="0"/>
              <a:t>Written Examination and Program Conclusion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1-</a:t>
            </a:r>
            <a:fld id="{048EAAED-3CD1-49D7-978F-B0C967FC593B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11</a:t>
            </a:fld>
            <a:endParaRPr lang="en-US" dirty="0">
              <a:solidFill>
                <a:srgbClr val="FFFF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199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0" y="548640"/>
            <a:ext cx="9144000" cy="582613"/>
          </a:xfrm>
        </p:spPr>
        <p:txBody>
          <a:bodyPr/>
          <a:lstStyle/>
          <a:p>
            <a:r>
              <a:rPr lang="en-US" altLang="en-US" dirty="0"/>
              <a:t>ARIDE Prerequisites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558800" y="1752600"/>
            <a:ext cx="8026400" cy="2487613"/>
          </a:xfrm>
        </p:spPr>
        <p:txBody>
          <a:bodyPr/>
          <a:lstStyle/>
          <a:p>
            <a:pPr marL="285750" indent="-285750">
              <a:spcBef>
                <a:spcPts val="1200"/>
              </a:spcBef>
              <a:buFontTx/>
              <a:buChar char="•"/>
            </a:pPr>
            <a:r>
              <a:rPr lang="en-US" altLang="en-US" sz="2600" b="0" dirty="0"/>
              <a:t>SFSTs review and update </a:t>
            </a:r>
          </a:p>
          <a:p>
            <a:pPr marL="285750" indent="-285750">
              <a:spcBef>
                <a:spcPts val="1200"/>
              </a:spcBef>
              <a:buFontTx/>
              <a:buChar char="•"/>
            </a:pPr>
            <a:r>
              <a:rPr lang="en-US" altLang="en-US" sz="2600" b="0" dirty="0"/>
              <a:t>Pass SFST proficiency evaluation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8900" y="2996406"/>
            <a:ext cx="3886200" cy="312283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1-</a:t>
            </a:r>
            <a:fld id="{CD278D98-41F7-4C0D-8213-C3B403C9C9AD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12</a:t>
            </a:fld>
            <a:endParaRPr lang="en-US" sz="1600" dirty="0">
              <a:solidFill>
                <a:srgbClr val="FFFF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59422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0" y="548640"/>
            <a:ext cx="9144000" cy="582613"/>
          </a:xfrm>
        </p:spPr>
        <p:txBody>
          <a:bodyPr/>
          <a:lstStyle/>
          <a:p>
            <a:br>
              <a:rPr lang="en-US" altLang="en-US" dirty="0"/>
            </a:br>
            <a:r>
              <a:rPr lang="en-US" altLang="en-US" dirty="0"/>
              <a:t>Important Note</a:t>
            </a:r>
            <a:br>
              <a:rPr lang="en-US" altLang="en-US" dirty="0"/>
            </a:br>
            <a:endParaRPr lang="en-US" altLang="en-US" dirty="0"/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558800" y="2209800"/>
            <a:ext cx="8026400" cy="2590800"/>
          </a:xfrm>
        </p:spPr>
        <p:txBody>
          <a:bodyPr/>
          <a:lstStyle/>
          <a:p>
            <a:pPr marL="285750" indent="-285750">
              <a:spcBef>
                <a:spcPts val="1200"/>
              </a:spcBef>
              <a:buFontTx/>
              <a:buChar char="•"/>
            </a:pPr>
            <a:r>
              <a:rPr lang="en-US" altLang="en-US" sz="2600" b="0" dirty="0"/>
              <a:t>This training is not intended to be a substitute for the DEC Program</a:t>
            </a:r>
          </a:p>
          <a:p>
            <a:pPr marL="285750" indent="-285750">
              <a:spcBef>
                <a:spcPts val="1200"/>
              </a:spcBef>
              <a:buFontTx/>
              <a:buChar char="•"/>
            </a:pPr>
            <a:r>
              <a:rPr lang="en-US" altLang="en-US" sz="2600" b="0" dirty="0"/>
              <a:t>This training will </a:t>
            </a:r>
            <a:r>
              <a:rPr lang="en-US" altLang="en-US" sz="2600" u="sng" dirty="0">
                <a:solidFill>
                  <a:srgbClr val="C00000"/>
                </a:solidFill>
              </a:rPr>
              <a:t>NOT qualify or certify</a:t>
            </a:r>
            <a:r>
              <a:rPr lang="en-US" altLang="en-US" sz="2600" dirty="0">
                <a:solidFill>
                  <a:srgbClr val="C00000"/>
                </a:solidFill>
              </a:rPr>
              <a:t> </a:t>
            </a:r>
            <a:r>
              <a:rPr lang="en-US" altLang="en-US" sz="2600" b="0" dirty="0"/>
              <a:t>the participant as a DRE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1-</a:t>
            </a:r>
            <a:fld id="{CD278D98-41F7-4C0D-8213-C3B403C9C9AD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13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2B8B361-69DD-4777-9B8D-02FAA26C9E7B}"/>
              </a:ext>
            </a:extLst>
          </p:cNvPr>
          <p:cNvSpPr/>
          <p:nvPr/>
        </p:nvSpPr>
        <p:spPr>
          <a:xfrm>
            <a:off x="381000" y="1828800"/>
            <a:ext cx="8229600" cy="266700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12E672D-2F61-476B-9AB8-3C7D214A1355}"/>
              </a:ext>
            </a:extLst>
          </p:cNvPr>
          <p:cNvSpPr/>
          <p:nvPr/>
        </p:nvSpPr>
        <p:spPr>
          <a:xfrm>
            <a:off x="7871451" y="3781023"/>
            <a:ext cx="1066800" cy="10668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 descr="Exclamation mark">
            <a:extLst>
              <a:ext uri="{FF2B5EF4-FFF2-40B4-BE49-F238E27FC236}">
                <a16:creationId xmlns:a16="http://schemas.microsoft.com/office/drawing/2014/main" id="{59BC1D53-5E9C-4339-BFDA-0FD9BDD16F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47651" y="3830870"/>
            <a:ext cx="914400" cy="91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9244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463550"/>
            <a:ext cx="9144000" cy="1212850"/>
          </a:xfrm>
        </p:spPr>
        <p:txBody>
          <a:bodyPr/>
          <a:lstStyle/>
          <a:p>
            <a:pPr>
              <a:lnSpc>
                <a:spcPts val="4000"/>
              </a:lnSpc>
            </a:pPr>
            <a:r>
              <a:rPr lang="en-US" altLang="en-US" dirty="0"/>
              <a:t>Background: High Visibility Enforcement Efforts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400" b="0" dirty="0">
                <a:solidFill>
                  <a:srgbClr val="FFFFFF"/>
                </a:solidFill>
              </a:rPr>
              <a:t>1-</a:t>
            </a:r>
            <a:fld id="{048EAAED-3CD1-49D7-978F-B0C967FC593B}" type="slidenum">
              <a:rPr lang="en-US" sz="1400" b="0" smtClean="0">
                <a:solidFill>
                  <a:srgbClr val="FFFFFF"/>
                </a:solidFill>
              </a:rPr>
              <a:pPr>
                <a:defRPr/>
              </a:pPr>
              <a:t>14</a:t>
            </a:fld>
            <a:endParaRPr lang="en-US" sz="1400" b="0" dirty="0">
              <a:solidFill>
                <a:srgbClr val="FFFFFF"/>
              </a:solidFill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795DADC-982B-476F-8429-DD6739E6E8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0" b="10631"/>
          <a:stretch/>
        </p:blipFill>
        <p:spPr>
          <a:xfrm>
            <a:off x="0" y="1752600"/>
            <a:ext cx="9144000" cy="46482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95648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405"/>
            <a:ext cx="9144000" cy="612119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1828800"/>
            <a:ext cx="9144000" cy="2191407"/>
          </a:xfrm>
        </p:spPr>
        <p:txBody>
          <a:bodyPr/>
          <a:lstStyle/>
          <a:p>
            <a:r>
              <a:rPr lang="en-US" altLang="en-US" dirty="0"/>
              <a:t>What happens </a:t>
            </a:r>
            <a:br>
              <a:rPr lang="en-US" altLang="en-US" dirty="0"/>
            </a:br>
            <a:r>
              <a:rPr lang="en-US" altLang="en-US" dirty="0"/>
              <a:t>when an officer comes in contact </a:t>
            </a:r>
            <a:br>
              <a:rPr lang="en-US" altLang="en-US" dirty="0"/>
            </a:br>
            <a:r>
              <a:rPr lang="en-US" altLang="en-US" dirty="0"/>
              <a:t>with a drug-impaired driver?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400" b="0" dirty="0">
                <a:solidFill>
                  <a:srgbClr val="FFFFFF"/>
                </a:solidFill>
              </a:rPr>
              <a:t>1-</a:t>
            </a:r>
            <a:fld id="{048EAAED-3CD1-49D7-978F-B0C967FC593B}" type="slidenum">
              <a:rPr lang="en-US" sz="1400" b="0" smtClean="0">
                <a:solidFill>
                  <a:srgbClr val="FFFFFF"/>
                </a:solidFill>
              </a:rPr>
              <a:pPr>
                <a:defRPr/>
              </a:pPr>
              <a:t>15</a:t>
            </a:fld>
            <a:endParaRPr lang="en-US" b="0" dirty="0">
              <a:solidFill>
                <a:srgbClr val="FFFF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40918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548640"/>
            <a:ext cx="9144000" cy="582613"/>
          </a:xfrm>
        </p:spPr>
        <p:txBody>
          <a:bodyPr/>
          <a:lstStyle/>
          <a:p>
            <a:r>
              <a:rPr lang="en-US" altLang="en-US" dirty="0"/>
              <a:t>What is a “Drug”?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48640" y="2438400"/>
            <a:ext cx="8026400" cy="318928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+mj-lt"/>
                <a:ea typeface="+mn-ea"/>
                <a:cs typeface="+mn-cs"/>
              </a:defRPr>
            </a:lvl1pPr>
            <a:lvl2pPr marL="287338" indent="-173038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 sz="2800" b="1">
                <a:solidFill>
                  <a:srgbClr val="003366"/>
                </a:solidFill>
                <a:latin typeface="+mj-lt"/>
              </a:defRPr>
            </a:lvl2pPr>
            <a:lvl3pPr marL="627063" indent="-173038" algn="l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400">
                <a:solidFill>
                  <a:srgbClr val="003366"/>
                </a:solidFill>
                <a:latin typeface="+mj-lt"/>
              </a:defRPr>
            </a:lvl3pPr>
            <a:lvl4pPr marL="1031875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 sz="2000">
                <a:solidFill>
                  <a:srgbClr val="003366"/>
                </a:solidFill>
                <a:latin typeface="+mj-lt"/>
              </a:defRPr>
            </a:lvl4pPr>
            <a:lvl5pPr marL="1377950" indent="-230188" algn="l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000">
                <a:solidFill>
                  <a:srgbClr val="003366"/>
                </a:solidFill>
                <a:latin typeface="+mj-lt"/>
              </a:defRPr>
            </a:lvl5pPr>
            <a:lvl6pPr marL="18351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6pPr>
            <a:lvl7pPr marL="22923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7pPr>
            <a:lvl8pPr marL="27495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8pPr>
            <a:lvl9pPr marL="32067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9pPr>
          </a:lstStyle>
          <a:p>
            <a:pPr marL="0" indent="0" algn="ctr">
              <a:lnSpc>
                <a:spcPts val="3600"/>
              </a:lnSpc>
              <a:spcBef>
                <a:spcPts val="1200"/>
              </a:spcBef>
              <a:defRPr/>
            </a:pPr>
            <a:r>
              <a:rPr lang="en-US" sz="2600" kern="0" dirty="0">
                <a:solidFill>
                  <a:srgbClr val="000000"/>
                </a:solidFill>
              </a:rPr>
              <a:t>“Any substance that, when taken into the human body, can impair the ability of the person to operate a vehicle safely.”</a:t>
            </a:r>
          </a:p>
          <a:p>
            <a:pPr algn="ctr">
              <a:spcBef>
                <a:spcPts val="1200"/>
              </a:spcBef>
              <a:defRPr/>
            </a:pPr>
            <a:endParaRPr lang="en-US" kern="0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400" b="0" dirty="0">
                <a:solidFill>
                  <a:srgbClr val="FFFFFF"/>
                </a:solidFill>
              </a:rPr>
              <a:t>1-</a:t>
            </a:r>
            <a:fld id="{048EAAED-3CD1-49D7-978F-B0C967FC593B}" type="slidenum">
              <a:rPr lang="en-US" sz="1400" b="0" smtClean="0">
                <a:solidFill>
                  <a:srgbClr val="FFFFFF"/>
                </a:solidFill>
              </a:rPr>
              <a:pPr>
                <a:defRPr/>
              </a:pPr>
              <a:t>16</a:t>
            </a:fld>
            <a:endParaRPr lang="en-US" sz="1400" b="0" dirty="0">
              <a:solidFill>
                <a:srgbClr val="FFFF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16837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548640"/>
            <a:ext cx="9144000" cy="1403131"/>
          </a:xfrm>
        </p:spPr>
        <p:txBody>
          <a:bodyPr/>
          <a:lstStyle/>
          <a:p>
            <a:r>
              <a:rPr lang="en-US" altLang="en-US" dirty="0"/>
              <a:t>2020 National Survey </a:t>
            </a:r>
            <a:br>
              <a:rPr lang="en-US" altLang="en-US" dirty="0"/>
            </a:br>
            <a:r>
              <a:rPr lang="en-US" altLang="en-US" dirty="0"/>
              <a:t>Drug Use and Health (NSDUH)</a:t>
            </a:r>
            <a:r>
              <a:rPr lang="en-US" altLang="en-US" dirty="0">
                <a:solidFill>
                  <a:schemeClr val="bg1"/>
                </a:solidFill>
              </a:rPr>
              <a:t> </a:t>
            </a:r>
            <a:endParaRPr lang="en-US" alt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2294160"/>
            <a:ext cx="8229600" cy="391636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+mj-lt"/>
                <a:ea typeface="+mn-ea"/>
                <a:cs typeface="+mn-cs"/>
              </a:defRPr>
            </a:lvl1pPr>
            <a:lvl2pPr marL="287338" indent="-173038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 sz="2800" b="1">
                <a:solidFill>
                  <a:srgbClr val="003366"/>
                </a:solidFill>
                <a:latin typeface="+mj-lt"/>
              </a:defRPr>
            </a:lvl2pPr>
            <a:lvl3pPr marL="627063" indent="-173038" algn="l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400">
                <a:solidFill>
                  <a:srgbClr val="003366"/>
                </a:solidFill>
                <a:latin typeface="+mj-lt"/>
              </a:defRPr>
            </a:lvl3pPr>
            <a:lvl4pPr marL="1031875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 sz="2000">
                <a:solidFill>
                  <a:srgbClr val="003366"/>
                </a:solidFill>
                <a:latin typeface="+mj-lt"/>
              </a:defRPr>
            </a:lvl4pPr>
            <a:lvl5pPr marL="1377950" indent="-230188" algn="l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000">
                <a:solidFill>
                  <a:srgbClr val="003366"/>
                </a:solidFill>
                <a:latin typeface="+mj-lt"/>
              </a:defRPr>
            </a:lvl5pPr>
            <a:lvl6pPr marL="18351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6pPr>
            <a:lvl7pPr marL="22923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7pPr>
            <a:lvl8pPr marL="27495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8pPr>
            <a:lvl9pPr marL="32067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9pPr>
          </a:lstStyle>
          <a:p>
            <a:pPr marL="285750" indent="-285750" eaLnBrk="1" hangingPunct="1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sz="2600" b="0" kern="0" dirty="0">
                <a:solidFill>
                  <a:srgbClr val="000000"/>
                </a:solidFill>
              </a:rPr>
              <a:t>Slightly less than half of Americans  consider themselves drinkers </a:t>
            </a:r>
          </a:p>
          <a:p>
            <a:pPr marL="285750" indent="-285750" eaLnBrk="1" hangingPunct="1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sz="2600" b="0" kern="0" dirty="0">
                <a:solidFill>
                  <a:srgbClr val="000000"/>
                </a:solidFill>
              </a:rPr>
              <a:t>6.4% describe themselves as heavy drinkers </a:t>
            </a:r>
          </a:p>
          <a:p>
            <a:pPr marL="285750" indent="-285750" eaLnBrk="1" hangingPunct="1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sz="2600" b="0" kern="0" dirty="0">
                <a:solidFill>
                  <a:srgbClr val="000000"/>
                </a:solidFill>
              </a:rPr>
              <a:t>37.3 million people used illicit drugs in the past month </a:t>
            </a:r>
          </a:p>
          <a:p>
            <a:pPr>
              <a:spcBef>
                <a:spcPts val="1200"/>
              </a:spcBef>
              <a:defRPr/>
            </a:pPr>
            <a:endParaRPr lang="en-US" sz="2600" b="0" kern="0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400" b="0" dirty="0">
                <a:solidFill>
                  <a:srgbClr val="FFFFFF"/>
                </a:solidFill>
              </a:rPr>
              <a:t>1-</a:t>
            </a:r>
            <a:fld id="{048EAAED-3CD1-49D7-978F-B0C967FC593B}" type="slidenum">
              <a:rPr lang="en-US" sz="1400" b="0" smtClean="0">
                <a:solidFill>
                  <a:srgbClr val="FFFFFF"/>
                </a:solidFill>
              </a:rPr>
              <a:pPr>
                <a:defRPr/>
              </a:pPr>
              <a:t>17</a:t>
            </a:fld>
            <a:endParaRPr lang="en-US" sz="1400" b="0" dirty="0">
              <a:solidFill>
                <a:srgbClr val="FFFF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9823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F528BA2B-F4C4-42E1-8E81-C48A1B28AC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703056">
            <a:off x="-571349" y="2493007"/>
            <a:ext cx="4112745" cy="2743200"/>
          </a:xfrm>
          <a:prstGeom prst="rect">
            <a:avLst/>
          </a:prstGeom>
        </p:spPr>
      </p:pic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304800" y="655638"/>
            <a:ext cx="8534400" cy="762000"/>
          </a:xfrm>
        </p:spPr>
        <p:txBody>
          <a:bodyPr/>
          <a:lstStyle/>
          <a:p>
            <a:r>
              <a:rPr lang="en-US" dirty="0"/>
              <a:t>Alcohol and Drug Use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1-</a:t>
            </a:r>
            <a:fld id="{E18AA47E-9649-48F8-AB34-679E91E8514B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A613718-D9E7-456F-A7E3-6F2100227AE0}"/>
              </a:ext>
            </a:extLst>
          </p:cNvPr>
          <p:cNvSpPr/>
          <p:nvPr/>
        </p:nvSpPr>
        <p:spPr>
          <a:xfrm>
            <a:off x="4110760" y="2527362"/>
            <a:ext cx="4741503" cy="2687111"/>
          </a:xfrm>
          <a:prstGeom prst="rect">
            <a:avLst/>
          </a:prstGeom>
          <a:solidFill>
            <a:schemeClr val="accent6"/>
          </a:solidFill>
          <a:ln w="12700">
            <a:solidFill>
              <a:srgbClr val="496B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2AC961B-0CC2-4371-A53E-26EF51179A89}"/>
              </a:ext>
            </a:extLst>
          </p:cNvPr>
          <p:cNvSpPr txBox="1"/>
          <p:nvPr/>
        </p:nvSpPr>
        <p:spPr>
          <a:xfrm>
            <a:off x="5633439" y="4458151"/>
            <a:ext cx="561372" cy="248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10000"/>
              </a:lnSpc>
            </a:pPr>
            <a:r>
              <a:rPr lang="en-US" sz="1000" dirty="0">
                <a:solidFill>
                  <a:schemeClr val="bg1"/>
                </a:solidFill>
                <a:latin typeface="+mj-lt"/>
              </a:rPr>
              <a:t>Heroin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CDA2988-FDD6-47BE-B476-719D2F360B1D}"/>
              </a:ext>
            </a:extLst>
          </p:cNvPr>
          <p:cNvSpPr txBox="1"/>
          <p:nvPr/>
        </p:nvSpPr>
        <p:spPr>
          <a:xfrm>
            <a:off x="6136151" y="4473215"/>
            <a:ext cx="685379" cy="248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000" dirty="0">
                <a:solidFill>
                  <a:schemeClr val="bg1"/>
                </a:solidFill>
                <a:latin typeface="+mj-lt"/>
              </a:rPr>
              <a:t>902,000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C7CA30-DF4F-42B1-8BFD-F828C6078B4C}"/>
              </a:ext>
            </a:extLst>
          </p:cNvPr>
          <p:cNvSpPr txBox="1"/>
          <p:nvPr/>
        </p:nvSpPr>
        <p:spPr>
          <a:xfrm>
            <a:off x="4617136" y="2869884"/>
            <a:ext cx="1577675" cy="248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10000"/>
              </a:lnSpc>
            </a:pPr>
            <a:r>
              <a:rPr lang="en-US" sz="1000" dirty="0">
                <a:solidFill>
                  <a:schemeClr val="bg1"/>
                </a:solidFill>
                <a:latin typeface="+mj-lt"/>
              </a:rPr>
              <a:t>Rx Pain Reliever Misuse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034AA6-73AF-47BB-A727-D4B68BD92B0A}"/>
              </a:ext>
            </a:extLst>
          </p:cNvPr>
          <p:cNvSpPr txBox="1"/>
          <p:nvPr/>
        </p:nvSpPr>
        <p:spPr>
          <a:xfrm>
            <a:off x="5208644" y="3101300"/>
            <a:ext cx="986167" cy="248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10000"/>
              </a:lnSpc>
            </a:pPr>
            <a:r>
              <a:rPr lang="en-US" sz="1000" dirty="0">
                <a:solidFill>
                  <a:schemeClr val="bg1"/>
                </a:solidFill>
                <a:latin typeface="+mj-lt"/>
              </a:rPr>
              <a:t>Hallucinogens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9B7E21C-8EC5-45FF-90EB-AF55688C21B3}"/>
              </a:ext>
            </a:extLst>
          </p:cNvPr>
          <p:cNvSpPr txBox="1"/>
          <p:nvPr/>
        </p:nvSpPr>
        <p:spPr>
          <a:xfrm>
            <a:off x="4028833" y="3322477"/>
            <a:ext cx="2165978" cy="248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10000"/>
              </a:lnSpc>
            </a:pPr>
            <a:r>
              <a:rPr lang="en-US" sz="1000" dirty="0">
                <a:solidFill>
                  <a:schemeClr val="bg1"/>
                </a:solidFill>
                <a:latin typeface="+mj-lt"/>
              </a:rPr>
              <a:t>Rx Tranquilizer or Sedative Misuse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7A3B92D-E1F8-46AD-8D22-F2E2D4E52E1F}"/>
              </a:ext>
            </a:extLst>
          </p:cNvPr>
          <p:cNvSpPr txBox="1"/>
          <p:nvPr/>
        </p:nvSpPr>
        <p:spPr>
          <a:xfrm>
            <a:off x="5542067" y="3552967"/>
            <a:ext cx="652744" cy="248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10000"/>
              </a:lnSpc>
            </a:pPr>
            <a:r>
              <a:rPr lang="en-US" sz="1000" dirty="0">
                <a:solidFill>
                  <a:schemeClr val="bg1"/>
                </a:solidFill>
                <a:latin typeface="+mj-lt"/>
              </a:rPr>
              <a:t>Cocaine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9DF843-5AA5-4CBB-9AAD-23F4F2850225}"/>
              </a:ext>
            </a:extLst>
          </p:cNvPr>
          <p:cNvSpPr txBox="1"/>
          <p:nvPr/>
        </p:nvSpPr>
        <p:spPr>
          <a:xfrm>
            <a:off x="4844761" y="3791846"/>
            <a:ext cx="1350050" cy="248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10000"/>
              </a:lnSpc>
            </a:pPr>
            <a:r>
              <a:rPr lang="en-US" sz="1000" dirty="0">
                <a:solidFill>
                  <a:schemeClr val="bg1"/>
                </a:solidFill>
                <a:latin typeface="+mj-lt"/>
              </a:rPr>
              <a:t>Rx Stimulant Misuse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9B751F6-8BE4-40CB-9541-FB3DC7651D82}"/>
              </a:ext>
            </a:extLst>
          </p:cNvPr>
          <p:cNvSpPr txBox="1"/>
          <p:nvPr/>
        </p:nvSpPr>
        <p:spPr>
          <a:xfrm>
            <a:off x="4953766" y="4005558"/>
            <a:ext cx="1241045" cy="248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10000"/>
              </a:lnSpc>
            </a:pPr>
            <a:r>
              <a:rPr lang="en-US" sz="1000" dirty="0">
                <a:solidFill>
                  <a:schemeClr val="bg1"/>
                </a:solidFill>
                <a:latin typeface="+mj-lt"/>
              </a:rPr>
              <a:t>Methamphetamine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3E0C91E-7B98-4EA3-97E6-1E1A8032E892}"/>
              </a:ext>
            </a:extLst>
          </p:cNvPr>
          <p:cNvSpPr txBox="1"/>
          <p:nvPr/>
        </p:nvSpPr>
        <p:spPr>
          <a:xfrm>
            <a:off x="5493977" y="4236048"/>
            <a:ext cx="700834" cy="248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10000"/>
              </a:lnSpc>
            </a:pPr>
            <a:r>
              <a:rPr lang="en-US" sz="1000" dirty="0">
                <a:solidFill>
                  <a:schemeClr val="bg1"/>
                </a:solidFill>
                <a:latin typeface="+mj-lt"/>
              </a:rPr>
              <a:t>Inhalants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4803B82-BA71-4503-BA61-C37B0DBCB29E}"/>
              </a:ext>
            </a:extLst>
          </p:cNvPr>
          <p:cNvSpPr txBox="1"/>
          <p:nvPr/>
        </p:nvSpPr>
        <p:spPr>
          <a:xfrm>
            <a:off x="6202780" y="4243529"/>
            <a:ext cx="468398" cy="248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000" dirty="0">
                <a:solidFill>
                  <a:schemeClr val="bg1"/>
                </a:solidFill>
                <a:latin typeface="+mj-lt"/>
              </a:rPr>
              <a:t>2.4M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001496D-FB7B-49C8-8AE9-7175514EB03A}"/>
              </a:ext>
            </a:extLst>
          </p:cNvPr>
          <p:cNvSpPr txBox="1"/>
          <p:nvPr/>
        </p:nvSpPr>
        <p:spPr>
          <a:xfrm>
            <a:off x="6205921" y="4011035"/>
            <a:ext cx="468398" cy="248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000" dirty="0">
                <a:solidFill>
                  <a:schemeClr val="bg1"/>
                </a:solidFill>
                <a:latin typeface="+mj-lt"/>
              </a:rPr>
              <a:t>2.5M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1576997-504C-4AB8-8F6F-1351680D9695}"/>
              </a:ext>
            </a:extLst>
          </p:cNvPr>
          <p:cNvSpPr txBox="1"/>
          <p:nvPr/>
        </p:nvSpPr>
        <p:spPr>
          <a:xfrm>
            <a:off x="6315041" y="3779491"/>
            <a:ext cx="468398" cy="248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000" dirty="0">
                <a:solidFill>
                  <a:schemeClr val="bg1"/>
                </a:solidFill>
                <a:latin typeface="+mj-lt"/>
              </a:rPr>
              <a:t>5.1M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F4C3783-AAF7-4534-AEDB-94FE14502660}"/>
              </a:ext>
            </a:extLst>
          </p:cNvPr>
          <p:cNvSpPr txBox="1"/>
          <p:nvPr/>
        </p:nvSpPr>
        <p:spPr>
          <a:xfrm>
            <a:off x="6315041" y="3548434"/>
            <a:ext cx="468398" cy="248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000" dirty="0">
                <a:solidFill>
                  <a:schemeClr val="bg1"/>
                </a:solidFill>
                <a:latin typeface="+mj-lt"/>
              </a:rPr>
              <a:t>5.2M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9B6CA2C-1529-4A90-86ED-042D243C1F01}"/>
              </a:ext>
            </a:extLst>
          </p:cNvPr>
          <p:cNvSpPr txBox="1"/>
          <p:nvPr/>
        </p:nvSpPr>
        <p:spPr>
          <a:xfrm>
            <a:off x="6351913" y="3334455"/>
            <a:ext cx="468398" cy="248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000" dirty="0">
                <a:solidFill>
                  <a:schemeClr val="bg1"/>
                </a:solidFill>
                <a:latin typeface="+mj-lt"/>
              </a:rPr>
              <a:t>6.2M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002FCF8-B0A6-49BE-8F55-7785A176F51E}"/>
              </a:ext>
            </a:extLst>
          </p:cNvPr>
          <p:cNvSpPr txBox="1"/>
          <p:nvPr/>
        </p:nvSpPr>
        <p:spPr>
          <a:xfrm>
            <a:off x="6388785" y="3099945"/>
            <a:ext cx="468398" cy="248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000" dirty="0">
                <a:solidFill>
                  <a:schemeClr val="bg1"/>
                </a:solidFill>
                <a:latin typeface="+mj-lt"/>
              </a:rPr>
              <a:t>7.1M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6AAC226-331F-44CC-887C-7A4E403A086B}"/>
              </a:ext>
            </a:extLst>
          </p:cNvPr>
          <p:cNvSpPr txBox="1"/>
          <p:nvPr/>
        </p:nvSpPr>
        <p:spPr>
          <a:xfrm>
            <a:off x="6476025" y="2879876"/>
            <a:ext cx="468398" cy="248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000" dirty="0">
                <a:solidFill>
                  <a:schemeClr val="bg1"/>
                </a:solidFill>
                <a:latin typeface="+mj-lt"/>
              </a:rPr>
              <a:t>9.3M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5D41B24-7930-43C2-A3C6-7DB92AAADAFC}"/>
              </a:ext>
            </a:extLst>
          </p:cNvPr>
          <p:cNvSpPr/>
          <p:nvPr/>
        </p:nvSpPr>
        <p:spPr>
          <a:xfrm>
            <a:off x="6130695" y="2672430"/>
            <a:ext cx="2060016" cy="197448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10E8583-8FC6-44D2-9DD2-5DC7EF0989A0}"/>
              </a:ext>
            </a:extLst>
          </p:cNvPr>
          <p:cNvSpPr/>
          <p:nvPr/>
        </p:nvSpPr>
        <p:spPr>
          <a:xfrm>
            <a:off x="6130695" y="2899876"/>
            <a:ext cx="391630" cy="197448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A2DE94A-773B-4B45-9951-FF920DE310F1}"/>
              </a:ext>
            </a:extLst>
          </p:cNvPr>
          <p:cNvSpPr/>
          <p:nvPr/>
        </p:nvSpPr>
        <p:spPr>
          <a:xfrm>
            <a:off x="6130695" y="3127322"/>
            <a:ext cx="287357" cy="197448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D448AE1-4401-4060-B465-3C0BF1D116C7}"/>
              </a:ext>
            </a:extLst>
          </p:cNvPr>
          <p:cNvSpPr/>
          <p:nvPr/>
        </p:nvSpPr>
        <p:spPr>
          <a:xfrm>
            <a:off x="6130695" y="3354768"/>
            <a:ext cx="258771" cy="197448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868325-205D-4973-9412-6ECDD49EE230}"/>
              </a:ext>
            </a:extLst>
          </p:cNvPr>
          <p:cNvSpPr/>
          <p:nvPr/>
        </p:nvSpPr>
        <p:spPr>
          <a:xfrm>
            <a:off x="6130695" y="3582214"/>
            <a:ext cx="229660" cy="197448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AA2058A-3834-450C-9421-42D18A4851ED}"/>
              </a:ext>
            </a:extLst>
          </p:cNvPr>
          <p:cNvSpPr/>
          <p:nvPr/>
        </p:nvSpPr>
        <p:spPr>
          <a:xfrm>
            <a:off x="6130695" y="3809660"/>
            <a:ext cx="229660" cy="197448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0EB8E4F-5708-4B98-A1E5-E0E1D63B80E9}"/>
              </a:ext>
            </a:extLst>
          </p:cNvPr>
          <p:cNvSpPr/>
          <p:nvPr/>
        </p:nvSpPr>
        <p:spPr>
          <a:xfrm>
            <a:off x="6130695" y="4037106"/>
            <a:ext cx="118078" cy="197448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AE0182C-8CDB-4428-9301-B291183EF6B5}"/>
              </a:ext>
            </a:extLst>
          </p:cNvPr>
          <p:cNvSpPr/>
          <p:nvPr/>
        </p:nvSpPr>
        <p:spPr>
          <a:xfrm>
            <a:off x="6130695" y="4264552"/>
            <a:ext cx="116078" cy="197448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37DDFCB-1198-4E6F-B181-B5C61046A865}"/>
              </a:ext>
            </a:extLst>
          </p:cNvPr>
          <p:cNvSpPr/>
          <p:nvPr/>
        </p:nvSpPr>
        <p:spPr>
          <a:xfrm>
            <a:off x="6130695" y="4491995"/>
            <a:ext cx="45719" cy="197448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B6788E-121D-45C8-AA60-F661689AB289}"/>
              </a:ext>
            </a:extLst>
          </p:cNvPr>
          <p:cNvSpPr txBox="1"/>
          <p:nvPr/>
        </p:nvSpPr>
        <p:spPr>
          <a:xfrm>
            <a:off x="5449094" y="2639396"/>
            <a:ext cx="745717" cy="248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10000"/>
              </a:lnSpc>
            </a:pPr>
            <a:r>
              <a:rPr lang="en-US" sz="1000" dirty="0">
                <a:solidFill>
                  <a:schemeClr val="bg1"/>
                </a:solidFill>
                <a:latin typeface="+mj-lt"/>
              </a:rPr>
              <a:t>Marijuana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5F09761-4FD9-4B8B-96DB-0BBB882BEBF9}"/>
              </a:ext>
            </a:extLst>
          </p:cNvPr>
          <p:cNvSpPr txBox="1"/>
          <p:nvPr/>
        </p:nvSpPr>
        <p:spPr>
          <a:xfrm>
            <a:off x="6558994" y="4951963"/>
            <a:ext cx="1745991" cy="248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10000"/>
              </a:lnSpc>
            </a:pPr>
            <a:r>
              <a:rPr lang="en-US" sz="1000" dirty="0">
                <a:solidFill>
                  <a:schemeClr val="bg1"/>
                </a:solidFill>
                <a:latin typeface="+mj-lt"/>
              </a:rPr>
              <a:t>Number of Past Year Users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473D061-4021-4FED-9F95-5A119948FBC2}"/>
              </a:ext>
            </a:extLst>
          </p:cNvPr>
          <p:cNvSpPr txBox="1"/>
          <p:nvPr/>
        </p:nvSpPr>
        <p:spPr>
          <a:xfrm>
            <a:off x="6033784" y="4754509"/>
            <a:ext cx="2794355" cy="248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000" dirty="0">
                <a:solidFill>
                  <a:schemeClr val="bg1"/>
                </a:solidFill>
                <a:latin typeface="+mj-lt"/>
              </a:rPr>
              <a:t>0        10        20        30        40        50        60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B81AB75-6EFF-45D0-BDD3-F33885A5FA3E}"/>
              </a:ext>
            </a:extLst>
          </p:cNvPr>
          <p:cNvCxnSpPr/>
          <p:nvPr/>
        </p:nvCxnSpPr>
        <p:spPr>
          <a:xfrm>
            <a:off x="6132686" y="2642860"/>
            <a:ext cx="0" cy="2067221"/>
          </a:xfrm>
          <a:prstGeom prst="line">
            <a:avLst/>
          </a:prstGeom>
          <a:solidFill>
            <a:srgbClr val="FFFFFF"/>
          </a:solidFill>
          <a:ln w="12700">
            <a:solidFill>
              <a:srgbClr val="00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22844E7-41F5-4926-8457-20CBABEF0360}"/>
              </a:ext>
            </a:extLst>
          </p:cNvPr>
          <p:cNvCxnSpPr/>
          <p:nvPr/>
        </p:nvCxnSpPr>
        <p:spPr>
          <a:xfrm>
            <a:off x="6129222" y="4706617"/>
            <a:ext cx="2508308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B2DCB9C4-7ABC-4F45-9868-188D29D4C258}"/>
              </a:ext>
            </a:extLst>
          </p:cNvPr>
          <p:cNvSpPr txBox="1"/>
          <p:nvPr/>
        </p:nvSpPr>
        <p:spPr>
          <a:xfrm>
            <a:off x="8147216" y="2651410"/>
            <a:ext cx="538930" cy="248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000" dirty="0">
                <a:solidFill>
                  <a:schemeClr val="bg1"/>
                </a:solidFill>
                <a:latin typeface="+mj-lt"/>
              </a:rPr>
              <a:t>49.6M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51A81A-F031-44C3-85BE-07732F8F1CDE}"/>
              </a:ext>
            </a:extLst>
          </p:cNvPr>
          <p:cNvSpPr txBox="1"/>
          <p:nvPr/>
        </p:nvSpPr>
        <p:spPr>
          <a:xfrm>
            <a:off x="488450" y="3023036"/>
            <a:ext cx="1438214" cy="5479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400" b="1" dirty="0">
                <a:solidFill>
                  <a:srgbClr val="000000"/>
                </a:solidFill>
                <a:latin typeface="+mj-lt"/>
              </a:rPr>
              <a:t>No Past Year</a:t>
            </a:r>
          </a:p>
          <a:p>
            <a:pPr algn="ctr">
              <a:lnSpc>
                <a:spcPct val="110000"/>
              </a:lnSpc>
            </a:pPr>
            <a:r>
              <a:rPr lang="en-US" sz="1400" b="1" dirty="0">
                <a:solidFill>
                  <a:srgbClr val="000000"/>
                </a:solidFill>
                <a:latin typeface="+mj-lt"/>
              </a:rPr>
              <a:t>Illicit Drug Use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B1819B5-38B3-471F-8B5A-E0693CBFDFE3}"/>
              </a:ext>
            </a:extLst>
          </p:cNvPr>
          <p:cNvSpPr/>
          <p:nvPr/>
        </p:nvSpPr>
        <p:spPr>
          <a:xfrm>
            <a:off x="2478606" y="2520435"/>
            <a:ext cx="1632154" cy="2694038"/>
          </a:xfrm>
          <a:custGeom>
            <a:avLst/>
            <a:gdLst>
              <a:gd name="connsiteX0" fmla="*/ 0 w 1641987"/>
              <a:gd name="connsiteY0" fmla="*/ 0 h 2694038"/>
              <a:gd name="connsiteX1" fmla="*/ 1641987 w 1641987"/>
              <a:gd name="connsiteY1" fmla="*/ 0 h 2694038"/>
              <a:gd name="connsiteX2" fmla="*/ 1641987 w 1641987"/>
              <a:gd name="connsiteY2" fmla="*/ 2694038 h 2694038"/>
              <a:gd name="connsiteX3" fmla="*/ 0 w 1641987"/>
              <a:gd name="connsiteY3" fmla="*/ 2694038 h 2694038"/>
              <a:gd name="connsiteX4" fmla="*/ 0 w 1641987"/>
              <a:gd name="connsiteY4" fmla="*/ 0 h 2694038"/>
              <a:gd name="connsiteX0" fmla="*/ 0 w 1710812"/>
              <a:gd name="connsiteY0" fmla="*/ 1061883 h 2694038"/>
              <a:gd name="connsiteX1" fmla="*/ 1710812 w 1710812"/>
              <a:gd name="connsiteY1" fmla="*/ 0 h 2694038"/>
              <a:gd name="connsiteX2" fmla="*/ 1710812 w 1710812"/>
              <a:gd name="connsiteY2" fmla="*/ 2694038 h 2694038"/>
              <a:gd name="connsiteX3" fmla="*/ 68825 w 1710812"/>
              <a:gd name="connsiteY3" fmla="*/ 2694038 h 2694038"/>
              <a:gd name="connsiteX4" fmla="*/ 0 w 1710812"/>
              <a:gd name="connsiteY4" fmla="*/ 1061883 h 2694038"/>
              <a:gd name="connsiteX0" fmla="*/ 19665 w 1641987"/>
              <a:gd name="connsiteY0" fmla="*/ 550606 h 2694038"/>
              <a:gd name="connsiteX1" fmla="*/ 1641987 w 1641987"/>
              <a:gd name="connsiteY1" fmla="*/ 0 h 2694038"/>
              <a:gd name="connsiteX2" fmla="*/ 1641987 w 1641987"/>
              <a:gd name="connsiteY2" fmla="*/ 2694038 h 2694038"/>
              <a:gd name="connsiteX3" fmla="*/ 0 w 1641987"/>
              <a:gd name="connsiteY3" fmla="*/ 2694038 h 2694038"/>
              <a:gd name="connsiteX4" fmla="*/ 19665 w 1641987"/>
              <a:gd name="connsiteY4" fmla="*/ 550606 h 2694038"/>
              <a:gd name="connsiteX0" fmla="*/ 0 w 1622322"/>
              <a:gd name="connsiteY0" fmla="*/ 550606 h 2694038"/>
              <a:gd name="connsiteX1" fmla="*/ 1622322 w 1622322"/>
              <a:gd name="connsiteY1" fmla="*/ 0 h 2694038"/>
              <a:gd name="connsiteX2" fmla="*/ 1622322 w 1622322"/>
              <a:gd name="connsiteY2" fmla="*/ 2694038 h 2694038"/>
              <a:gd name="connsiteX3" fmla="*/ 255639 w 1622322"/>
              <a:gd name="connsiteY3" fmla="*/ 2084438 h 2694038"/>
              <a:gd name="connsiteX4" fmla="*/ 0 w 1622322"/>
              <a:gd name="connsiteY4" fmla="*/ 550606 h 2694038"/>
              <a:gd name="connsiteX0" fmla="*/ 0 w 1622322"/>
              <a:gd name="connsiteY0" fmla="*/ 550606 h 2694038"/>
              <a:gd name="connsiteX1" fmla="*/ 1622322 w 1622322"/>
              <a:gd name="connsiteY1" fmla="*/ 0 h 2694038"/>
              <a:gd name="connsiteX2" fmla="*/ 1622322 w 1622322"/>
              <a:gd name="connsiteY2" fmla="*/ 2694038 h 2694038"/>
              <a:gd name="connsiteX3" fmla="*/ 0 w 1622322"/>
              <a:gd name="connsiteY3" fmla="*/ 2143431 h 2694038"/>
              <a:gd name="connsiteX4" fmla="*/ 0 w 1622322"/>
              <a:gd name="connsiteY4" fmla="*/ 550606 h 2694038"/>
              <a:gd name="connsiteX0" fmla="*/ 0 w 1622322"/>
              <a:gd name="connsiteY0" fmla="*/ 550606 h 2694038"/>
              <a:gd name="connsiteX1" fmla="*/ 1622322 w 1622322"/>
              <a:gd name="connsiteY1" fmla="*/ 0 h 2694038"/>
              <a:gd name="connsiteX2" fmla="*/ 1622322 w 1622322"/>
              <a:gd name="connsiteY2" fmla="*/ 2694038 h 2694038"/>
              <a:gd name="connsiteX3" fmla="*/ 34413 w 1622322"/>
              <a:gd name="connsiteY3" fmla="*/ 2109018 h 2694038"/>
              <a:gd name="connsiteX4" fmla="*/ 0 w 1622322"/>
              <a:gd name="connsiteY4" fmla="*/ 550606 h 2694038"/>
              <a:gd name="connsiteX0" fmla="*/ 7374 w 1629696"/>
              <a:gd name="connsiteY0" fmla="*/ 550606 h 2694038"/>
              <a:gd name="connsiteX1" fmla="*/ 1629696 w 1629696"/>
              <a:gd name="connsiteY1" fmla="*/ 0 h 2694038"/>
              <a:gd name="connsiteX2" fmla="*/ 1629696 w 1629696"/>
              <a:gd name="connsiteY2" fmla="*/ 2694038 h 2694038"/>
              <a:gd name="connsiteX3" fmla="*/ 0 w 1629696"/>
              <a:gd name="connsiteY3" fmla="*/ 2126225 h 2694038"/>
              <a:gd name="connsiteX4" fmla="*/ 7374 w 1629696"/>
              <a:gd name="connsiteY4" fmla="*/ 550606 h 2694038"/>
              <a:gd name="connsiteX0" fmla="*/ 56536 w 1629696"/>
              <a:gd name="connsiteY0" fmla="*/ 614515 h 2694038"/>
              <a:gd name="connsiteX1" fmla="*/ 1629696 w 1629696"/>
              <a:gd name="connsiteY1" fmla="*/ 0 h 2694038"/>
              <a:gd name="connsiteX2" fmla="*/ 1629696 w 1629696"/>
              <a:gd name="connsiteY2" fmla="*/ 2694038 h 2694038"/>
              <a:gd name="connsiteX3" fmla="*/ 0 w 1629696"/>
              <a:gd name="connsiteY3" fmla="*/ 2126225 h 2694038"/>
              <a:gd name="connsiteX4" fmla="*/ 56536 w 1629696"/>
              <a:gd name="connsiteY4" fmla="*/ 614515 h 2694038"/>
              <a:gd name="connsiteX0" fmla="*/ 0 w 1632154"/>
              <a:gd name="connsiteY0" fmla="*/ 555522 h 2694038"/>
              <a:gd name="connsiteX1" fmla="*/ 1632154 w 1632154"/>
              <a:gd name="connsiteY1" fmla="*/ 0 h 2694038"/>
              <a:gd name="connsiteX2" fmla="*/ 1632154 w 1632154"/>
              <a:gd name="connsiteY2" fmla="*/ 2694038 h 2694038"/>
              <a:gd name="connsiteX3" fmla="*/ 2458 w 1632154"/>
              <a:gd name="connsiteY3" fmla="*/ 2126225 h 2694038"/>
              <a:gd name="connsiteX4" fmla="*/ 0 w 1632154"/>
              <a:gd name="connsiteY4" fmla="*/ 555522 h 2694038"/>
              <a:gd name="connsiteX0" fmla="*/ 0 w 1632154"/>
              <a:gd name="connsiteY0" fmla="*/ 555522 h 2694038"/>
              <a:gd name="connsiteX1" fmla="*/ 1632154 w 1632154"/>
              <a:gd name="connsiteY1" fmla="*/ 0 h 2694038"/>
              <a:gd name="connsiteX2" fmla="*/ 1632154 w 1632154"/>
              <a:gd name="connsiteY2" fmla="*/ 2694038 h 2694038"/>
              <a:gd name="connsiteX3" fmla="*/ 216310 w 1632154"/>
              <a:gd name="connsiteY3" fmla="*/ 2182760 h 2694038"/>
              <a:gd name="connsiteX4" fmla="*/ 0 w 1632154"/>
              <a:gd name="connsiteY4" fmla="*/ 555522 h 2694038"/>
              <a:gd name="connsiteX0" fmla="*/ 0 w 1632154"/>
              <a:gd name="connsiteY0" fmla="*/ 555522 h 2694038"/>
              <a:gd name="connsiteX1" fmla="*/ 1632154 w 1632154"/>
              <a:gd name="connsiteY1" fmla="*/ 0 h 2694038"/>
              <a:gd name="connsiteX2" fmla="*/ 1632154 w 1632154"/>
              <a:gd name="connsiteY2" fmla="*/ 2694038 h 2694038"/>
              <a:gd name="connsiteX3" fmla="*/ 9832 w 1632154"/>
              <a:gd name="connsiteY3" fmla="*/ 2131141 h 2694038"/>
              <a:gd name="connsiteX4" fmla="*/ 0 w 1632154"/>
              <a:gd name="connsiteY4" fmla="*/ 555522 h 2694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2154" h="2694038">
                <a:moveTo>
                  <a:pt x="0" y="555522"/>
                </a:moveTo>
                <a:lnTo>
                  <a:pt x="1632154" y="0"/>
                </a:lnTo>
                <a:lnTo>
                  <a:pt x="1632154" y="2694038"/>
                </a:lnTo>
                <a:lnTo>
                  <a:pt x="9832" y="2131141"/>
                </a:lnTo>
                <a:cubicBezTo>
                  <a:pt x="9013" y="1607573"/>
                  <a:pt x="819" y="1079090"/>
                  <a:pt x="0" y="555522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19E1A4-F081-4775-8A19-AA443BEE25A5}"/>
              </a:ext>
            </a:extLst>
          </p:cNvPr>
          <p:cNvSpPr txBox="1"/>
          <p:nvPr/>
        </p:nvSpPr>
        <p:spPr>
          <a:xfrm>
            <a:off x="2464772" y="3233605"/>
            <a:ext cx="1608133" cy="1152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400" b="1" dirty="0">
                <a:solidFill>
                  <a:srgbClr val="000000"/>
                </a:solidFill>
                <a:latin typeface="+mj-lt"/>
              </a:rPr>
              <a:t>Past Year</a:t>
            </a:r>
          </a:p>
          <a:p>
            <a:pPr algn="ctr">
              <a:lnSpc>
                <a:spcPct val="110000"/>
              </a:lnSpc>
            </a:pPr>
            <a:r>
              <a:rPr lang="en-US" sz="1400" b="1" dirty="0">
                <a:solidFill>
                  <a:srgbClr val="000000"/>
                </a:solidFill>
                <a:latin typeface="+mj-lt"/>
              </a:rPr>
              <a:t>Illicit Drug Use</a:t>
            </a:r>
          </a:p>
          <a:p>
            <a:pPr algn="ctr">
              <a:lnSpc>
                <a:spcPct val="110000"/>
              </a:lnSpc>
            </a:pPr>
            <a:r>
              <a:rPr lang="en-US" dirty="0">
                <a:solidFill>
                  <a:srgbClr val="000000"/>
                </a:solidFill>
                <a:latin typeface="+mj-lt"/>
              </a:rPr>
              <a:t>59.3M People</a:t>
            </a:r>
          </a:p>
          <a:p>
            <a:pPr algn="ctr">
              <a:lnSpc>
                <a:spcPct val="110000"/>
              </a:lnSpc>
            </a:pPr>
            <a:r>
              <a:rPr lang="en-US" dirty="0">
                <a:solidFill>
                  <a:srgbClr val="000000"/>
                </a:solidFill>
                <a:latin typeface="+mj-lt"/>
              </a:rPr>
              <a:t>(21.4%)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4D903D7-C8FB-4C87-B88D-77996482C239}"/>
              </a:ext>
            </a:extLst>
          </p:cNvPr>
          <p:cNvSpPr txBox="1"/>
          <p:nvPr/>
        </p:nvSpPr>
        <p:spPr>
          <a:xfrm>
            <a:off x="401237" y="4234554"/>
            <a:ext cx="1736373" cy="6781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dirty="0">
                <a:solidFill>
                  <a:srgbClr val="000000"/>
                </a:solidFill>
                <a:latin typeface="+mj-lt"/>
              </a:rPr>
              <a:t>217.6M People</a:t>
            </a:r>
          </a:p>
          <a:p>
            <a:pPr algn="ctr">
              <a:lnSpc>
                <a:spcPct val="110000"/>
              </a:lnSpc>
            </a:pPr>
            <a:r>
              <a:rPr lang="en-US" dirty="0">
                <a:solidFill>
                  <a:srgbClr val="000000"/>
                </a:solidFill>
                <a:latin typeface="+mj-lt"/>
              </a:rPr>
              <a:t>(78.6%)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0645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2" grpId="0"/>
      <p:bldP spid="35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14" grpId="0"/>
      <p:bldP spid="24" grpId="0"/>
      <p:bldP spid="44" grpId="0"/>
      <p:bldP spid="12" grpId="0"/>
      <p:bldP spid="10" grpId="0" animBg="1"/>
      <p:bldP spid="13" grpId="0"/>
      <p:bldP spid="4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548640"/>
            <a:ext cx="9144000" cy="582613"/>
          </a:xfrm>
        </p:spPr>
        <p:txBody>
          <a:bodyPr/>
          <a:lstStyle/>
          <a:p>
            <a:r>
              <a:rPr lang="en-US" altLang="en-US" dirty="0"/>
              <a:t>Driving Under the Influence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1" y="1600200"/>
            <a:ext cx="8229599" cy="47244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+mj-lt"/>
                <a:ea typeface="+mn-ea"/>
                <a:cs typeface="+mn-cs"/>
              </a:defRPr>
            </a:lvl1pPr>
            <a:lvl2pPr marL="287338" indent="-173038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 sz="2800" b="1">
                <a:solidFill>
                  <a:srgbClr val="003366"/>
                </a:solidFill>
                <a:latin typeface="+mj-lt"/>
              </a:defRPr>
            </a:lvl2pPr>
            <a:lvl3pPr marL="627063" indent="-173038" algn="l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400">
                <a:solidFill>
                  <a:srgbClr val="003366"/>
                </a:solidFill>
                <a:latin typeface="+mj-lt"/>
              </a:defRPr>
            </a:lvl3pPr>
            <a:lvl4pPr marL="1031875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 sz="2000">
                <a:solidFill>
                  <a:srgbClr val="003366"/>
                </a:solidFill>
                <a:latin typeface="+mj-lt"/>
              </a:defRPr>
            </a:lvl4pPr>
            <a:lvl5pPr marL="1377950" indent="-230188" algn="l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000">
                <a:solidFill>
                  <a:srgbClr val="003366"/>
                </a:solidFill>
                <a:latin typeface="+mj-lt"/>
              </a:defRPr>
            </a:lvl5pPr>
            <a:lvl6pPr marL="18351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6pPr>
            <a:lvl7pPr marL="22923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7pPr>
            <a:lvl8pPr marL="27495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8pPr>
            <a:lvl9pPr marL="32067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9pPr>
          </a:lstStyle>
          <a:p>
            <a:pPr marL="285750" indent="-285750" eaLnBrk="1" hangingPunct="1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600" b="0" kern="0" dirty="0">
                <a:solidFill>
                  <a:srgbClr val="000000"/>
                </a:solidFill>
              </a:rPr>
              <a:t>Males are twice as likely as females to drive under the influence of alcohol </a:t>
            </a:r>
          </a:p>
          <a:p>
            <a:pPr marL="285750" indent="-285750" eaLnBrk="1" hangingPunct="1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600" b="0" kern="0" dirty="0">
                <a:solidFill>
                  <a:srgbClr val="000000"/>
                </a:solidFill>
              </a:rPr>
              <a:t>8.2% reported they had driven at least once in the last year under the influence of alcohol </a:t>
            </a:r>
          </a:p>
          <a:p>
            <a:pPr marL="285750" indent="-285750" eaLnBrk="1" hangingPunct="1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600" b="0" kern="0" dirty="0">
                <a:solidFill>
                  <a:srgbClr val="000000"/>
                </a:solidFill>
              </a:rPr>
              <a:t>11.8 million people reported they drove under the influence of illicit drugs during the last year</a:t>
            </a:r>
          </a:p>
          <a:p>
            <a:pPr>
              <a:spcBef>
                <a:spcPts val="1200"/>
              </a:spcBef>
              <a:spcAft>
                <a:spcPts val="0"/>
              </a:spcAft>
              <a:defRPr/>
            </a:pPr>
            <a:endParaRPr lang="en-US" sz="2600" b="0" kern="0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400" b="0" dirty="0">
                <a:solidFill>
                  <a:srgbClr val="FFFFFF"/>
                </a:solidFill>
              </a:rPr>
              <a:t>1-</a:t>
            </a:r>
            <a:fld id="{048EAAED-3CD1-49D7-978F-B0C967FC593B}" type="slidenum">
              <a:rPr lang="en-US" sz="1400" b="0" smtClean="0">
                <a:solidFill>
                  <a:srgbClr val="FFFFFF"/>
                </a:solidFill>
              </a:rPr>
              <a:pPr>
                <a:defRPr/>
              </a:pPr>
              <a:t>19</a:t>
            </a:fld>
            <a:endParaRPr lang="en-US" b="0" dirty="0">
              <a:solidFill>
                <a:srgbClr val="FFFF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9278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"/>
          <p:cNvSpPr txBox="1">
            <a:spLocks/>
          </p:cNvSpPr>
          <p:nvPr/>
        </p:nvSpPr>
        <p:spPr>
          <a:xfrm>
            <a:off x="415925" y="1484312"/>
            <a:ext cx="8270875" cy="476408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+mj-lt"/>
                <a:ea typeface="+mn-ea"/>
                <a:cs typeface="+mn-cs"/>
              </a:defRPr>
            </a:lvl1pPr>
            <a:lvl2pPr marL="287338" indent="-173038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 sz="2800" b="1">
                <a:solidFill>
                  <a:srgbClr val="003366"/>
                </a:solidFill>
                <a:latin typeface="+mj-lt"/>
              </a:defRPr>
            </a:lvl2pPr>
            <a:lvl3pPr marL="627063" indent="-173038" algn="l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400">
                <a:solidFill>
                  <a:srgbClr val="003366"/>
                </a:solidFill>
                <a:latin typeface="+mj-lt"/>
              </a:defRPr>
            </a:lvl3pPr>
            <a:lvl4pPr marL="1031875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 sz="2000">
                <a:solidFill>
                  <a:srgbClr val="003366"/>
                </a:solidFill>
                <a:latin typeface="+mj-lt"/>
              </a:defRPr>
            </a:lvl4pPr>
            <a:lvl5pPr marL="1377950" indent="-230188" algn="l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000">
                <a:solidFill>
                  <a:srgbClr val="003366"/>
                </a:solidFill>
                <a:latin typeface="+mj-lt"/>
              </a:defRPr>
            </a:lvl5pPr>
            <a:lvl6pPr marL="18351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6pPr>
            <a:lvl7pPr marL="22923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7pPr>
            <a:lvl8pPr marL="27495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8pPr>
            <a:lvl9pPr marL="32067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9pPr>
          </a:lstStyle>
          <a:p>
            <a:pPr marL="285750" lvl="0" indent="-285750">
              <a:spcBef>
                <a:spcPts val="1200"/>
              </a:spcBef>
              <a:spcAft>
                <a:spcPts val="0"/>
              </a:spcAft>
              <a:buFont typeface="Times New Roman"/>
              <a:buChar char="•"/>
              <a:tabLst>
                <a:tab pos="457200" algn="l"/>
              </a:tabLst>
            </a:pPr>
            <a:r>
              <a:rPr lang="en-US" sz="2600" b="0" dirty="0">
                <a:solidFill>
                  <a:srgbClr val="000000"/>
                </a:solidFill>
                <a:ea typeface="Calibri"/>
                <a:cs typeface="Arial"/>
              </a:rPr>
              <a:t>Explain goals and objectives of training</a:t>
            </a:r>
            <a:endParaRPr lang="en-US" sz="2600" b="0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marL="285750" lvl="0" indent="-285750">
              <a:spcBef>
                <a:spcPts val="1200"/>
              </a:spcBef>
              <a:spcAft>
                <a:spcPts val="0"/>
              </a:spcAft>
              <a:buFont typeface="Times New Roman"/>
              <a:buChar char="•"/>
              <a:tabLst>
                <a:tab pos="457200" algn="l"/>
              </a:tabLst>
            </a:pPr>
            <a:r>
              <a:rPr lang="en-US" sz="2600" b="0" dirty="0">
                <a:solidFill>
                  <a:srgbClr val="000000"/>
                </a:solidFill>
                <a:ea typeface="Calibri"/>
                <a:cs typeface="Arial"/>
              </a:rPr>
              <a:t>Identify elements of drug problem</a:t>
            </a:r>
            <a:endParaRPr lang="en-US" sz="2600" b="0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marL="285750" lvl="0" indent="-285750">
              <a:spcBef>
                <a:spcPts val="1200"/>
              </a:spcBef>
              <a:spcAft>
                <a:spcPts val="0"/>
              </a:spcAft>
              <a:buFont typeface="Times New Roman"/>
              <a:buChar char="•"/>
              <a:tabLst>
                <a:tab pos="457200" algn="l"/>
              </a:tabLst>
            </a:pPr>
            <a:r>
              <a:rPr lang="en-US" sz="2600" b="0" dirty="0">
                <a:solidFill>
                  <a:srgbClr val="000000"/>
                </a:solidFill>
                <a:ea typeface="Calibri"/>
                <a:cs typeface="Arial"/>
              </a:rPr>
              <a:t>Define and describe impaired driving enforcement programs</a:t>
            </a:r>
            <a:endParaRPr lang="en-US" sz="2600" b="0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marL="285750" lvl="0" indent="-285750">
              <a:spcBef>
                <a:spcPts val="1200"/>
              </a:spcBef>
              <a:spcAft>
                <a:spcPts val="0"/>
              </a:spcAft>
              <a:buFont typeface="Times New Roman"/>
              <a:buChar char="•"/>
              <a:tabLst>
                <a:tab pos="457200" algn="l"/>
              </a:tabLst>
            </a:pPr>
            <a:r>
              <a:rPr lang="en-US" sz="2600" b="0" dirty="0">
                <a:solidFill>
                  <a:srgbClr val="000000"/>
                </a:solidFill>
                <a:ea typeface="Calibri"/>
                <a:cs typeface="Arial"/>
              </a:rPr>
              <a:t>Understand roles and responsibilities of DRE and how training supports DEC Program</a:t>
            </a:r>
            <a:endParaRPr lang="en-US" sz="2600" b="0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marL="285750" lvl="0" indent="-285750">
              <a:spcBef>
                <a:spcPts val="1200"/>
              </a:spcBef>
              <a:spcAft>
                <a:spcPts val="0"/>
              </a:spcAft>
              <a:buFont typeface="Times New Roman"/>
              <a:buChar char="•"/>
              <a:tabLst>
                <a:tab pos="457200" algn="l"/>
              </a:tabLst>
            </a:pPr>
            <a:r>
              <a:rPr lang="en-US" sz="2600" b="0" dirty="0">
                <a:solidFill>
                  <a:srgbClr val="000000"/>
                </a:solidFill>
                <a:ea typeface="Calibri"/>
                <a:cs typeface="Arial"/>
              </a:rPr>
              <a:t>Define term drug in context of traffic safety and impaired driving enforcement as referenced in DEC Program</a:t>
            </a:r>
            <a:endParaRPr lang="en-US" sz="2600" b="0" dirty="0">
              <a:solidFill>
                <a:srgbClr val="000000"/>
              </a:solidFill>
              <a:ea typeface="Calibri"/>
              <a:cs typeface="Times New Roman"/>
            </a:endParaRPr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Learning Objectives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z="1400" b="0" dirty="0"/>
              <a:t>1-</a:t>
            </a:r>
            <a:fld id="{048EAAED-3CD1-49D7-978F-B0C967FC593B}" type="slidenum">
              <a:rPr lang="en-US" sz="1400" b="0" smtClean="0"/>
              <a:pPr/>
              <a:t>2</a:t>
            </a:fld>
            <a:endParaRPr lang="en-US" b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0475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533400" y="855518"/>
            <a:ext cx="8077200" cy="1143000"/>
          </a:xfrm>
        </p:spPr>
        <p:txBody>
          <a:bodyPr/>
          <a:lstStyle/>
          <a:p>
            <a:r>
              <a:rPr lang="en-US" altLang="en-US" dirty="0"/>
              <a:t>2013-2014 National Roadside Survey of Alcohol and Drug Use by Drivers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FFFFFF"/>
                </a:solidFill>
              </a:rPr>
              <a:t>1-</a:t>
            </a:r>
            <a:fld id="{F9FD7121-6344-493B-BB7B-CFD9AD1ECE15}" type="slidenum">
              <a:rPr lang="en-US" sz="1200" b="1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n-US" sz="1200" b="1" dirty="0">
              <a:solidFill>
                <a:srgbClr val="FFFFFF"/>
              </a:solidFill>
            </a:endParaRPr>
          </a:p>
        </p:txBody>
      </p:sp>
      <p:pic>
        <p:nvPicPr>
          <p:cNvPr id="6" name="Picture 5" descr="A person standing next to a van&#10;&#10;Description automatically generated with medium confidence">
            <a:extLst>
              <a:ext uri="{FF2B5EF4-FFF2-40B4-BE49-F238E27FC236}">
                <a16:creationId xmlns:a16="http://schemas.microsoft.com/office/drawing/2014/main" id="{059B94EB-11CF-442A-99C2-281A56B357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667000"/>
            <a:ext cx="2791372" cy="361236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693A2B36-BEF8-4BCB-8169-7DC68DD958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667000"/>
            <a:ext cx="2791371" cy="3612363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11268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548640"/>
            <a:ext cx="9144000" cy="1232644"/>
          </a:xfrm>
        </p:spPr>
        <p:txBody>
          <a:bodyPr/>
          <a:lstStyle/>
          <a:p>
            <a:r>
              <a:rPr lang="en-US" altLang="en-US" dirty="0"/>
              <a:t>NHTSA/IACP-Supported </a:t>
            </a:r>
            <a:br>
              <a:rPr lang="en-US" altLang="en-US" dirty="0"/>
            </a:br>
            <a:r>
              <a:rPr lang="en-US" altLang="en-US" dirty="0"/>
              <a:t>Impaired Driving Programs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2194034"/>
            <a:ext cx="8229599" cy="382576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+mj-lt"/>
                <a:ea typeface="+mn-ea"/>
                <a:cs typeface="+mn-cs"/>
              </a:defRPr>
            </a:lvl1pPr>
            <a:lvl2pPr marL="287338" indent="-173038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 sz="2800" b="1">
                <a:solidFill>
                  <a:srgbClr val="003366"/>
                </a:solidFill>
                <a:latin typeface="+mj-lt"/>
              </a:defRPr>
            </a:lvl2pPr>
            <a:lvl3pPr marL="627063" indent="-173038" algn="l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400">
                <a:solidFill>
                  <a:srgbClr val="003366"/>
                </a:solidFill>
                <a:latin typeface="+mj-lt"/>
              </a:defRPr>
            </a:lvl3pPr>
            <a:lvl4pPr marL="1031875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 sz="2000">
                <a:solidFill>
                  <a:srgbClr val="003366"/>
                </a:solidFill>
                <a:latin typeface="+mj-lt"/>
              </a:defRPr>
            </a:lvl4pPr>
            <a:lvl5pPr marL="1377950" indent="-230188" algn="l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000">
                <a:solidFill>
                  <a:srgbClr val="003366"/>
                </a:solidFill>
                <a:latin typeface="+mj-lt"/>
              </a:defRPr>
            </a:lvl5pPr>
            <a:lvl6pPr marL="18351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6pPr>
            <a:lvl7pPr marL="22923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7pPr>
            <a:lvl8pPr marL="27495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8pPr>
            <a:lvl9pPr marL="32067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9pPr>
          </a:lstStyle>
          <a:p>
            <a:pPr marL="285750" indent="-285750" eaLnBrk="1" hangingPunct="1">
              <a:spcBef>
                <a:spcPts val="1200"/>
              </a:spcBef>
              <a:spcAft>
                <a:spcPts val="0"/>
              </a:spcAft>
              <a:buFontTx/>
              <a:buChar char="•"/>
            </a:pPr>
            <a:r>
              <a:rPr lang="en-US" altLang="en-US" sz="2600" kern="0" dirty="0">
                <a:solidFill>
                  <a:srgbClr val="000000"/>
                </a:solidFill>
                <a:cs typeface="Arial" charset="0"/>
              </a:rPr>
              <a:t>Training:  </a:t>
            </a:r>
            <a:r>
              <a:rPr lang="en-US" altLang="en-US" sz="2600" b="0" kern="0" dirty="0">
                <a:solidFill>
                  <a:srgbClr val="000000"/>
                </a:solidFill>
                <a:cs typeface="Arial" charset="0"/>
              </a:rPr>
              <a:t>SFST; ARIDE; DEC Program; Prosecuting the Drugged Driver; ARIDE Refresher; DRE Expert Testimony</a:t>
            </a:r>
          </a:p>
          <a:p>
            <a:pPr marL="285750" indent="-285750" eaLnBrk="1" hangingPunct="1">
              <a:spcBef>
                <a:spcPts val="1200"/>
              </a:spcBef>
              <a:spcAft>
                <a:spcPts val="0"/>
              </a:spcAft>
              <a:buFontTx/>
              <a:buChar char="•"/>
            </a:pPr>
            <a:r>
              <a:rPr lang="en-US" altLang="en-US" sz="2600" kern="0" dirty="0">
                <a:solidFill>
                  <a:srgbClr val="000000"/>
                </a:solidFill>
                <a:cs typeface="Arial" charset="0"/>
              </a:rPr>
              <a:t>Enforcement:  </a:t>
            </a:r>
            <a:r>
              <a:rPr lang="en-US" altLang="en-US" sz="2600" b="0" kern="0" dirty="0">
                <a:solidFill>
                  <a:srgbClr val="000000"/>
                </a:solidFill>
                <a:cs typeface="Arial" charset="0"/>
              </a:rPr>
              <a:t>Selective Traffic Enforcement </a:t>
            </a:r>
          </a:p>
          <a:p>
            <a:pPr marL="285750" indent="-285750" eaLnBrk="1" hangingPunct="1">
              <a:spcBef>
                <a:spcPts val="1200"/>
              </a:spcBef>
              <a:spcAft>
                <a:spcPts val="0"/>
              </a:spcAft>
              <a:buFontTx/>
              <a:buChar char="•"/>
            </a:pPr>
            <a:r>
              <a:rPr lang="en-US" altLang="en-US" sz="2600" kern="0" dirty="0">
                <a:solidFill>
                  <a:srgbClr val="000000"/>
                </a:solidFill>
                <a:cs typeface="Arial" charset="0"/>
              </a:rPr>
              <a:t>Prosecution/Judges:  </a:t>
            </a:r>
            <a:r>
              <a:rPr lang="en-US" altLang="en-US" sz="2600" b="0" kern="0" dirty="0">
                <a:solidFill>
                  <a:srgbClr val="000000"/>
                </a:solidFill>
                <a:cs typeface="Arial" charset="0"/>
              </a:rPr>
              <a:t>Traffic Safety Resource Prosecutors; Judicial Education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1-</a:t>
            </a:r>
            <a:fld id="{048EAAED-3CD1-49D7-978F-B0C967FC593B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21</a:t>
            </a:fld>
            <a:endParaRPr lang="en-US" dirty="0">
              <a:solidFill>
                <a:srgbClr val="FFFF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52713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548640"/>
            <a:ext cx="9144000" cy="582613"/>
          </a:xfrm>
        </p:spPr>
        <p:txBody>
          <a:bodyPr/>
          <a:lstStyle/>
          <a:p>
            <a:r>
              <a:rPr lang="en-US" altLang="en-US" dirty="0"/>
              <a:t>SFST Training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1-</a:t>
            </a:r>
            <a:fld id="{048EAAED-3CD1-49D7-978F-B0C967FC593B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22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43A4AD-6377-4E62-A0F5-A20A87E564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5153" y="1905000"/>
            <a:ext cx="3233693" cy="419100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60902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548640"/>
            <a:ext cx="9144000" cy="582613"/>
          </a:xfrm>
        </p:spPr>
        <p:txBody>
          <a:bodyPr/>
          <a:lstStyle/>
          <a:p>
            <a:r>
              <a:rPr lang="en-US" altLang="en-US" dirty="0"/>
              <a:t>Foundations of ARIDE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52400" y="1981200"/>
            <a:ext cx="6324600" cy="214398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+mj-lt"/>
                <a:ea typeface="+mn-ea"/>
                <a:cs typeface="+mn-cs"/>
              </a:defRPr>
            </a:lvl1pPr>
            <a:lvl2pPr marL="287338" indent="-173038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 sz="2800" b="1">
                <a:solidFill>
                  <a:srgbClr val="003366"/>
                </a:solidFill>
                <a:latin typeface="+mj-lt"/>
              </a:defRPr>
            </a:lvl2pPr>
            <a:lvl3pPr marL="627063" indent="-173038" algn="l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400">
                <a:solidFill>
                  <a:srgbClr val="003366"/>
                </a:solidFill>
                <a:latin typeface="+mj-lt"/>
              </a:defRPr>
            </a:lvl3pPr>
            <a:lvl4pPr marL="1031875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 sz="2000">
                <a:solidFill>
                  <a:srgbClr val="003366"/>
                </a:solidFill>
                <a:latin typeface="+mj-lt"/>
              </a:defRPr>
            </a:lvl4pPr>
            <a:lvl5pPr marL="1377950" indent="-230188" algn="l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000">
                <a:solidFill>
                  <a:srgbClr val="003366"/>
                </a:solidFill>
                <a:latin typeface="+mj-lt"/>
              </a:defRPr>
            </a:lvl5pPr>
            <a:lvl6pPr marL="18351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6pPr>
            <a:lvl7pPr marL="22923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7pPr>
            <a:lvl8pPr marL="27495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8pPr>
            <a:lvl9pPr marL="32067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9pPr>
          </a:lstStyle>
          <a:p>
            <a:pPr marL="0" indent="0" eaLnBrk="1" hangingPunct="1">
              <a:spcBef>
                <a:spcPts val="1200"/>
              </a:spcBef>
              <a:defRPr/>
            </a:pPr>
            <a:r>
              <a:rPr lang="en-US" sz="2600" kern="0" dirty="0">
                <a:solidFill>
                  <a:srgbClr val="000000"/>
                </a:solidFill>
              </a:rPr>
              <a:t>DWI Detection Process</a:t>
            </a:r>
          </a:p>
          <a:p>
            <a:pPr marL="517525" lvl="1" indent="-287338" eaLnBrk="1" hangingPunct="1">
              <a:spcBef>
                <a:spcPts val="1200"/>
              </a:spcBef>
              <a:buFont typeface="Arial" panose="020B0604020202020204" pitchFamily="34" charset="0"/>
              <a:buChar char="•"/>
              <a:tabLst>
                <a:tab pos="342900" algn="l"/>
              </a:tabLst>
              <a:defRPr/>
            </a:pPr>
            <a:r>
              <a:rPr lang="en-US" sz="2400" b="0" kern="0" dirty="0">
                <a:solidFill>
                  <a:srgbClr val="000000"/>
                </a:solidFill>
              </a:rPr>
              <a:t>Phase One: Vehicle in Motion</a:t>
            </a:r>
          </a:p>
          <a:p>
            <a:pPr marL="517525" lvl="1" indent="-287338" eaLnBrk="1" hangingPunct="1">
              <a:spcBef>
                <a:spcPts val="1200"/>
              </a:spcBef>
              <a:buFont typeface="Arial" panose="020B0604020202020204" pitchFamily="34" charset="0"/>
              <a:buChar char="•"/>
              <a:tabLst>
                <a:tab pos="342900" algn="l"/>
              </a:tabLst>
              <a:defRPr/>
            </a:pPr>
            <a:r>
              <a:rPr lang="en-US" sz="2400" b="0" kern="0" dirty="0">
                <a:solidFill>
                  <a:srgbClr val="000000"/>
                </a:solidFill>
              </a:rPr>
              <a:t>Phase Two: Personal Contact</a:t>
            </a:r>
          </a:p>
          <a:p>
            <a:pPr marL="517525" lvl="1" indent="-287338" eaLnBrk="1" hangingPunct="1">
              <a:spcBef>
                <a:spcPts val="1200"/>
              </a:spcBef>
              <a:buFont typeface="Arial" panose="020B0604020202020204" pitchFamily="34" charset="0"/>
              <a:buChar char="•"/>
              <a:tabLst>
                <a:tab pos="342900" algn="l"/>
              </a:tabLst>
              <a:defRPr/>
            </a:pPr>
            <a:r>
              <a:rPr lang="en-US" sz="2400" b="0" kern="0" dirty="0">
                <a:solidFill>
                  <a:srgbClr val="000000"/>
                </a:solidFill>
              </a:rPr>
              <a:t>Phase Three: Pre-arrest Screening</a:t>
            </a:r>
          </a:p>
          <a:p>
            <a:pPr>
              <a:spcBef>
                <a:spcPts val="1200"/>
              </a:spcBef>
              <a:defRPr/>
            </a:pPr>
            <a:endParaRPr lang="en-US" kern="0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1-</a:t>
            </a:r>
            <a:fld id="{048EAAED-3CD1-49D7-978F-B0C967FC593B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23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096000" y="1981200"/>
            <a:ext cx="6324600" cy="214398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+mj-lt"/>
                <a:ea typeface="+mn-ea"/>
                <a:cs typeface="+mn-cs"/>
              </a:defRPr>
            </a:lvl1pPr>
            <a:lvl2pPr marL="287338" indent="-173038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 sz="2800" b="1">
                <a:solidFill>
                  <a:srgbClr val="003366"/>
                </a:solidFill>
                <a:latin typeface="+mj-lt"/>
              </a:defRPr>
            </a:lvl2pPr>
            <a:lvl3pPr marL="627063" indent="-173038" algn="l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400">
                <a:solidFill>
                  <a:srgbClr val="003366"/>
                </a:solidFill>
                <a:latin typeface="+mj-lt"/>
              </a:defRPr>
            </a:lvl3pPr>
            <a:lvl4pPr marL="1031875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 sz="2000">
                <a:solidFill>
                  <a:srgbClr val="003366"/>
                </a:solidFill>
                <a:latin typeface="+mj-lt"/>
              </a:defRPr>
            </a:lvl4pPr>
            <a:lvl5pPr marL="1377950" indent="-230188" algn="l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000">
                <a:solidFill>
                  <a:srgbClr val="003366"/>
                </a:solidFill>
                <a:latin typeface="+mj-lt"/>
              </a:defRPr>
            </a:lvl5pPr>
            <a:lvl6pPr marL="18351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6pPr>
            <a:lvl7pPr marL="22923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7pPr>
            <a:lvl8pPr marL="27495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8pPr>
            <a:lvl9pPr marL="32067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9pPr>
          </a:lstStyle>
          <a:p>
            <a:pPr marL="0" indent="0" eaLnBrk="1" hangingPunct="1">
              <a:spcBef>
                <a:spcPts val="1200"/>
              </a:spcBef>
              <a:defRPr/>
            </a:pPr>
            <a:r>
              <a:rPr lang="en-US" sz="2600" kern="0" dirty="0">
                <a:solidFill>
                  <a:srgbClr val="000000"/>
                </a:solidFill>
              </a:rPr>
              <a:t>SFSTs</a:t>
            </a:r>
          </a:p>
          <a:p>
            <a:pPr marL="517525" indent="-287338" eaLnBrk="1" hangingPunct="1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b="0" kern="0" dirty="0">
                <a:solidFill>
                  <a:srgbClr val="000000"/>
                </a:solidFill>
              </a:rPr>
              <a:t>HGN</a:t>
            </a:r>
          </a:p>
          <a:p>
            <a:pPr marL="517525" indent="-287338" eaLnBrk="1" hangingPunct="1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b="0" kern="0" dirty="0">
                <a:solidFill>
                  <a:srgbClr val="000000"/>
                </a:solidFill>
              </a:rPr>
              <a:t>WAT</a:t>
            </a:r>
          </a:p>
          <a:p>
            <a:pPr marL="517525" indent="-287338" eaLnBrk="1" hangingPunct="1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b="0" kern="0" dirty="0">
                <a:solidFill>
                  <a:srgbClr val="000000"/>
                </a:solidFill>
              </a:rPr>
              <a:t>OLS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9681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425668"/>
            <a:ext cx="9144000" cy="1403132"/>
          </a:xfrm>
        </p:spPr>
        <p:txBody>
          <a:bodyPr/>
          <a:lstStyle/>
          <a:p>
            <a:pPr>
              <a:lnSpc>
                <a:spcPts val="4200"/>
              </a:lnSpc>
            </a:pPr>
            <a:r>
              <a:rPr lang="en-US" altLang="en-US" dirty="0"/>
              <a:t>Relationship Between NHTSA/IACP Impaired Driving Programs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38150" y="1987924"/>
            <a:ext cx="8229600" cy="609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+mj-lt"/>
                <a:ea typeface="+mn-ea"/>
                <a:cs typeface="+mn-cs"/>
              </a:defRPr>
            </a:lvl1pPr>
            <a:lvl2pPr marL="287338" indent="-173038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 sz="2800" b="1">
                <a:solidFill>
                  <a:srgbClr val="003366"/>
                </a:solidFill>
                <a:latin typeface="+mj-lt"/>
              </a:defRPr>
            </a:lvl2pPr>
            <a:lvl3pPr marL="627063" indent="-173038" algn="l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400">
                <a:solidFill>
                  <a:srgbClr val="003366"/>
                </a:solidFill>
                <a:latin typeface="+mj-lt"/>
              </a:defRPr>
            </a:lvl3pPr>
            <a:lvl4pPr marL="1031875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 sz="2000">
                <a:solidFill>
                  <a:srgbClr val="003366"/>
                </a:solidFill>
                <a:latin typeface="+mj-lt"/>
              </a:defRPr>
            </a:lvl4pPr>
            <a:lvl5pPr marL="1377950" indent="-230188" algn="l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000">
                <a:solidFill>
                  <a:srgbClr val="003366"/>
                </a:solidFill>
                <a:latin typeface="+mj-lt"/>
              </a:defRPr>
            </a:lvl5pPr>
            <a:lvl6pPr marL="18351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6pPr>
            <a:lvl7pPr marL="22923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7pPr>
            <a:lvl8pPr marL="27495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8pPr>
            <a:lvl9pPr marL="32067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9pPr>
          </a:lstStyle>
          <a:p>
            <a:pPr marL="609600" indent="-609600" algn="ctr" eaLnBrk="1" hangingPunct="1">
              <a:defRPr/>
            </a:pPr>
            <a:r>
              <a:rPr lang="en-US" kern="0" dirty="0">
                <a:solidFill>
                  <a:srgbClr val="000000"/>
                </a:solidFill>
              </a:rPr>
              <a:t>DEC Program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438150" y="3706999"/>
            <a:ext cx="8229600" cy="609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+mj-lt"/>
                <a:ea typeface="+mn-ea"/>
                <a:cs typeface="+mn-cs"/>
              </a:defRPr>
            </a:lvl1pPr>
            <a:lvl2pPr marL="287338" indent="-173038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 sz="2800" b="1">
                <a:solidFill>
                  <a:srgbClr val="003366"/>
                </a:solidFill>
                <a:latin typeface="+mj-lt"/>
              </a:defRPr>
            </a:lvl2pPr>
            <a:lvl3pPr marL="627063" indent="-173038" algn="l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400">
                <a:solidFill>
                  <a:srgbClr val="003366"/>
                </a:solidFill>
                <a:latin typeface="+mj-lt"/>
              </a:defRPr>
            </a:lvl3pPr>
            <a:lvl4pPr marL="1031875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 sz="2000">
                <a:solidFill>
                  <a:srgbClr val="003366"/>
                </a:solidFill>
                <a:latin typeface="+mj-lt"/>
              </a:defRPr>
            </a:lvl4pPr>
            <a:lvl5pPr marL="1377950" indent="-230188" algn="l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000">
                <a:solidFill>
                  <a:srgbClr val="003366"/>
                </a:solidFill>
                <a:latin typeface="+mj-lt"/>
              </a:defRPr>
            </a:lvl5pPr>
            <a:lvl6pPr marL="18351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6pPr>
            <a:lvl7pPr marL="22923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7pPr>
            <a:lvl8pPr marL="27495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8pPr>
            <a:lvl9pPr marL="32067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9pPr>
          </a:lstStyle>
          <a:p>
            <a:pPr marL="609600" indent="-609600" algn="ctr" eaLnBrk="1" hangingPunct="1">
              <a:defRPr/>
            </a:pPr>
            <a:r>
              <a:rPr lang="en-US" kern="0" dirty="0">
                <a:solidFill>
                  <a:srgbClr val="000000"/>
                </a:solidFill>
              </a:rPr>
              <a:t>ARIDE</a:t>
            </a: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438150" y="5426075"/>
            <a:ext cx="8229600" cy="609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+mj-lt"/>
                <a:ea typeface="+mn-ea"/>
                <a:cs typeface="+mn-cs"/>
              </a:defRPr>
            </a:lvl1pPr>
            <a:lvl2pPr marL="287338" indent="-173038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 sz="2800" b="1">
                <a:solidFill>
                  <a:srgbClr val="003366"/>
                </a:solidFill>
                <a:latin typeface="+mj-lt"/>
              </a:defRPr>
            </a:lvl2pPr>
            <a:lvl3pPr marL="627063" indent="-173038" algn="l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400">
                <a:solidFill>
                  <a:srgbClr val="003366"/>
                </a:solidFill>
                <a:latin typeface="+mj-lt"/>
              </a:defRPr>
            </a:lvl3pPr>
            <a:lvl4pPr marL="1031875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 sz="2000">
                <a:solidFill>
                  <a:srgbClr val="003366"/>
                </a:solidFill>
                <a:latin typeface="+mj-lt"/>
              </a:defRPr>
            </a:lvl4pPr>
            <a:lvl5pPr marL="1377950" indent="-230188" algn="l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000">
                <a:solidFill>
                  <a:srgbClr val="003366"/>
                </a:solidFill>
                <a:latin typeface="+mj-lt"/>
              </a:defRPr>
            </a:lvl5pPr>
            <a:lvl6pPr marL="18351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6pPr>
            <a:lvl7pPr marL="22923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7pPr>
            <a:lvl8pPr marL="27495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8pPr>
            <a:lvl9pPr marL="32067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9pPr>
          </a:lstStyle>
          <a:p>
            <a:pPr marL="609600" indent="-609600" algn="ctr" eaLnBrk="1" hangingPunct="1">
              <a:defRPr/>
            </a:pPr>
            <a:r>
              <a:rPr lang="en-US" kern="0" dirty="0">
                <a:solidFill>
                  <a:srgbClr val="000000"/>
                </a:solidFill>
              </a:rPr>
              <a:t>SFST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1-</a:t>
            </a:r>
            <a:fld id="{048EAAED-3CD1-49D7-978F-B0C967FC593B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24</a:t>
            </a:fld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938233" y="4401398"/>
            <a:ext cx="5116969" cy="740402"/>
            <a:chOff x="1938233" y="4401398"/>
            <a:chExt cx="5116969" cy="740402"/>
          </a:xfrm>
          <a:solidFill>
            <a:schemeClr val="accent1"/>
          </a:solidFill>
        </p:grpSpPr>
        <p:sp>
          <p:nvSpPr>
            <p:cNvPr id="3" name="Arrow: Right 2"/>
            <p:cNvSpPr/>
            <p:nvPr/>
          </p:nvSpPr>
          <p:spPr>
            <a:xfrm rot="16200000">
              <a:off x="1888633" y="4450998"/>
              <a:ext cx="722201" cy="623002"/>
            </a:xfrm>
            <a:prstGeom prst="right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Arrow: Right 17"/>
            <p:cNvSpPr/>
            <p:nvPr/>
          </p:nvSpPr>
          <p:spPr>
            <a:xfrm rot="16200000">
              <a:off x="3106000" y="4469199"/>
              <a:ext cx="722201" cy="623002"/>
            </a:xfrm>
            <a:prstGeom prst="right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Arrow: Right 18"/>
            <p:cNvSpPr/>
            <p:nvPr/>
          </p:nvSpPr>
          <p:spPr>
            <a:xfrm rot="16200000">
              <a:off x="4191850" y="4450998"/>
              <a:ext cx="722201" cy="623002"/>
            </a:xfrm>
            <a:prstGeom prst="right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Arrow: Right 19"/>
            <p:cNvSpPr/>
            <p:nvPr/>
          </p:nvSpPr>
          <p:spPr>
            <a:xfrm rot="16200000">
              <a:off x="5322502" y="4451400"/>
              <a:ext cx="722201" cy="623002"/>
            </a:xfrm>
            <a:prstGeom prst="right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Arrow: Right 20"/>
            <p:cNvSpPr/>
            <p:nvPr/>
          </p:nvSpPr>
          <p:spPr>
            <a:xfrm rot="16200000">
              <a:off x="6382600" y="4469199"/>
              <a:ext cx="722201" cy="623002"/>
            </a:xfrm>
            <a:prstGeom prst="right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469800" y="2799323"/>
            <a:ext cx="4052002" cy="722201"/>
            <a:chOff x="2469800" y="2799323"/>
            <a:chExt cx="4052002" cy="722201"/>
          </a:xfrm>
          <a:solidFill>
            <a:schemeClr val="accent1"/>
          </a:solidFill>
        </p:grpSpPr>
        <p:sp>
          <p:nvSpPr>
            <p:cNvPr id="28" name="Arrow: Right 27"/>
            <p:cNvSpPr/>
            <p:nvPr/>
          </p:nvSpPr>
          <p:spPr>
            <a:xfrm rot="16200000">
              <a:off x="2420200" y="2848923"/>
              <a:ext cx="722201" cy="623002"/>
            </a:xfrm>
            <a:prstGeom prst="right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Arrow: Right 28"/>
            <p:cNvSpPr/>
            <p:nvPr/>
          </p:nvSpPr>
          <p:spPr>
            <a:xfrm rot="16200000">
              <a:off x="4172800" y="2848923"/>
              <a:ext cx="722201" cy="623002"/>
            </a:xfrm>
            <a:prstGeom prst="right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Arrow: Right 29"/>
            <p:cNvSpPr/>
            <p:nvPr/>
          </p:nvSpPr>
          <p:spPr>
            <a:xfrm rot="16200000">
              <a:off x="5849200" y="2848923"/>
              <a:ext cx="722201" cy="623002"/>
            </a:xfrm>
            <a:prstGeom prst="right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684711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630937"/>
            <a:ext cx="9144000" cy="893064"/>
          </a:xfrm>
        </p:spPr>
        <p:txBody>
          <a:bodyPr/>
          <a:lstStyle/>
          <a:p>
            <a:r>
              <a:rPr lang="en-US" altLang="en-US" dirty="0"/>
              <a:t>Roles and Responsibilities of a DRE</a:t>
            </a:r>
          </a:p>
        </p:txBody>
      </p:sp>
      <p:pic>
        <p:nvPicPr>
          <p:cNvPr id="6" name="Picture 5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6B26541D-34F8-4F39-A640-B74A0A4262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100" y="1981200"/>
            <a:ext cx="6019800" cy="386831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1-</a:t>
            </a:r>
            <a:fld id="{048EAAED-3CD1-49D7-978F-B0C967FC593B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25</a:t>
            </a:fld>
            <a:endParaRPr lang="en-US" dirty="0">
              <a:solidFill>
                <a:srgbClr val="FFFF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73039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548640"/>
            <a:ext cx="9144000" cy="582613"/>
          </a:xfrm>
        </p:spPr>
        <p:txBody>
          <a:bodyPr/>
          <a:lstStyle/>
          <a:p>
            <a:r>
              <a:rPr lang="en-US" altLang="en-US" dirty="0"/>
              <a:t>Bridging the Gap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48640" y="1586503"/>
            <a:ext cx="8026400" cy="438785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+mj-lt"/>
                <a:ea typeface="+mn-ea"/>
                <a:cs typeface="+mn-cs"/>
              </a:defRPr>
            </a:lvl1pPr>
            <a:lvl2pPr marL="287338" indent="-173038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 sz="2800" b="1">
                <a:solidFill>
                  <a:srgbClr val="003366"/>
                </a:solidFill>
                <a:latin typeface="+mj-lt"/>
              </a:defRPr>
            </a:lvl2pPr>
            <a:lvl3pPr marL="627063" indent="-173038" algn="l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400">
                <a:solidFill>
                  <a:srgbClr val="003366"/>
                </a:solidFill>
                <a:latin typeface="+mj-lt"/>
              </a:defRPr>
            </a:lvl3pPr>
            <a:lvl4pPr marL="1031875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 sz="2000">
                <a:solidFill>
                  <a:srgbClr val="003366"/>
                </a:solidFill>
                <a:latin typeface="+mj-lt"/>
              </a:defRPr>
            </a:lvl4pPr>
            <a:lvl5pPr marL="1377950" indent="-230188" algn="l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000">
                <a:solidFill>
                  <a:srgbClr val="003366"/>
                </a:solidFill>
                <a:latin typeface="+mj-lt"/>
              </a:defRPr>
            </a:lvl5pPr>
            <a:lvl6pPr marL="18351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6pPr>
            <a:lvl7pPr marL="22923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7pPr>
            <a:lvl8pPr marL="27495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8pPr>
            <a:lvl9pPr marL="32067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9pPr>
          </a:lstStyle>
          <a:p>
            <a:pPr marL="285750" indent="-285750" eaLnBrk="1" hangingPunct="1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600" b="0" kern="0" dirty="0">
                <a:solidFill>
                  <a:srgbClr val="000000"/>
                </a:solidFill>
              </a:rPr>
              <a:t>Build on SFST skills</a:t>
            </a:r>
          </a:p>
          <a:p>
            <a:pPr marL="285750" indent="-285750" eaLnBrk="1" hangingPunct="1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600" b="0" kern="0" dirty="0">
                <a:solidFill>
                  <a:srgbClr val="000000"/>
                </a:solidFill>
              </a:rPr>
              <a:t>Identify drug-impaired drivers</a:t>
            </a:r>
          </a:p>
          <a:p>
            <a:pPr marL="285750" indent="-285750" eaLnBrk="1" hangingPunct="1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600" b="0" kern="0" dirty="0">
                <a:solidFill>
                  <a:srgbClr val="000000"/>
                </a:solidFill>
              </a:rPr>
              <a:t>Support the DEC Program</a:t>
            </a:r>
          </a:p>
          <a:p>
            <a:pPr>
              <a:spcBef>
                <a:spcPts val="1200"/>
              </a:spcBef>
              <a:spcAft>
                <a:spcPts val="0"/>
              </a:spcAft>
              <a:defRPr/>
            </a:pPr>
            <a:endParaRPr lang="en-US" sz="2600" b="0" kern="0" dirty="0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352800"/>
            <a:ext cx="3591546" cy="2725103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1-</a:t>
            </a:r>
            <a:fld id="{048EAAED-3CD1-49D7-978F-B0C967FC593B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26</a:t>
            </a:fld>
            <a:endParaRPr lang="en-US" dirty="0">
              <a:solidFill>
                <a:srgbClr val="FFFF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62513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0"/>
            <a:ext cx="8534400" cy="762000"/>
          </a:xfrm>
        </p:spPr>
        <p:txBody>
          <a:bodyPr/>
          <a:lstStyle/>
          <a:p>
            <a:r>
              <a:rPr lang="en-US" altLang="en-US" dirty="0"/>
              <a:t>Questions?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1-</a:t>
            </a:r>
            <a:fld id="{048EAAED-3CD1-49D7-978F-B0C967FC593B}" type="slidenum">
              <a:rPr lang="en-US" smtClean="0"/>
              <a:pPr/>
              <a:t>27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95187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 descr="Speech">
            <a:extLst>
              <a:ext uri="{FF2B5EF4-FFF2-40B4-BE49-F238E27FC236}">
                <a16:creationId xmlns:a16="http://schemas.microsoft.com/office/drawing/2014/main" id="{80D8E738-7512-4F91-8A3C-096E4E0055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838200" y="152400"/>
            <a:ext cx="10820400" cy="7086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09800"/>
            <a:ext cx="8534400" cy="1676400"/>
          </a:xfrm>
        </p:spPr>
        <p:txBody>
          <a:bodyPr/>
          <a:lstStyle/>
          <a:p>
            <a:r>
              <a:rPr lang="en-US" sz="9600" dirty="0">
                <a:solidFill>
                  <a:schemeClr val="bg1"/>
                </a:solidFill>
              </a:rPr>
              <a:t>Welcome</a:t>
            </a:r>
            <a:r>
              <a:rPr lang="en-US" dirty="0">
                <a:solidFill>
                  <a:schemeClr val="bg1"/>
                </a:solidFill>
              </a:rPr>
              <a:t>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to the Advanced Roadside Impaired Driving Enforcement (ARIDE) Training !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400" b="0" dirty="0">
                <a:solidFill>
                  <a:srgbClr val="FFFFFF"/>
                </a:solidFill>
              </a:rPr>
              <a:t>1-</a:t>
            </a:r>
            <a:fld id="{048EAAED-3CD1-49D7-978F-B0C967FC593B}" type="slidenum">
              <a:rPr lang="en-US" sz="1400" b="0" smtClean="0">
                <a:solidFill>
                  <a:srgbClr val="FFFFFF"/>
                </a:solidFill>
              </a:rPr>
              <a:pPr>
                <a:defRPr/>
              </a:pPr>
              <a:t>3</a:t>
            </a:fld>
            <a:endParaRPr lang="en-US" b="0" dirty="0">
              <a:solidFill>
                <a:srgbClr val="FFFF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44668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Housekeeping </a:t>
            </a:r>
          </a:p>
        </p:txBody>
      </p:sp>
      <p:sp>
        <p:nvSpPr>
          <p:cNvPr id="7171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lnSpc>
                <a:spcPct val="150000"/>
              </a:lnSpc>
            </a:pPr>
            <a:r>
              <a:rPr lang="en-US" altLang="en-US" dirty="0"/>
              <a:t>Paperwork</a:t>
            </a:r>
          </a:p>
          <a:p>
            <a:pPr lvl="1">
              <a:lnSpc>
                <a:spcPct val="150000"/>
              </a:lnSpc>
            </a:pPr>
            <a:r>
              <a:rPr lang="en-US" altLang="en-US" dirty="0"/>
              <a:t>Mandatory attendance</a:t>
            </a:r>
          </a:p>
          <a:p>
            <a:pPr lvl="1">
              <a:lnSpc>
                <a:spcPct val="150000"/>
              </a:lnSpc>
            </a:pPr>
            <a:r>
              <a:rPr lang="en-US" altLang="en-US" dirty="0"/>
              <a:t>Breaks</a:t>
            </a:r>
          </a:p>
          <a:p>
            <a:pPr lvl="1">
              <a:lnSpc>
                <a:spcPct val="150000"/>
              </a:lnSpc>
            </a:pPr>
            <a:r>
              <a:rPr lang="en-US" altLang="en-US" dirty="0"/>
              <a:t>Facility </a:t>
            </a:r>
          </a:p>
          <a:p>
            <a:pPr lvl="1">
              <a:lnSpc>
                <a:spcPct val="150000"/>
              </a:lnSpc>
            </a:pPr>
            <a:r>
              <a:rPr lang="en-US" altLang="en-US" dirty="0"/>
              <a:t>Interruptions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1-</a:t>
            </a:r>
            <a:fld id="{CD278D98-41F7-4C0D-8213-C3B403C9C9AD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7173" name="Picture 7" descr="rest-are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00400"/>
            <a:ext cx="4117087" cy="2194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2795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0" y="548640"/>
            <a:ext cx="9144000" cy="582613"/>
          </a:xfrm>
        </p:spPr>
        <p:txBody>
          <a:bodyPr/>
          <a:lstStyle/>
          <a:p>
            <a:r>
              <a:rPr lang="en-US" altLang="en-US" dirty="0"/>
              <a:t>Participant Introductions 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609600" y="2438400"/>
            <a:ext cx="8026400" cy="2057400"/>
          </a:xfrm>
        </p:spPr>
        <p:txBody>
          <a:bodyPr/>
          <a:lstStyle/>
          <a:p>
            <a:pPr marL="285750" indent="-285750">
              <a:spcBef>
                <a:spcPts val="1800"/>
              </a:spcBef>
              <a:buFontTx/>
              <a:buChar char="•"/>
            </a:pPr>
            <a:r>
              <a:rPr lang="en-US" altLang="en-US" sz="2600" b="0" dirty="0"/>
              <a:t>Name</a:t>
            </a:r>
          </a:p>
          <a:p>
            <a:pPr marL="285750" indent="-285750">
              <a:spcBef>
                <a:spcPts val="1800"/>
              </a:spcBef>
              <a:buFontTx/>
              <a:buChar char="•"/>
            </a:pPr>
            <a:r>
              <a:rPr lang="en-US" altLang="en-US" sz="2600" b="0" dirty="0"/>
              <a:t>Agency affiliation</a:t>
            </a:r>
          </a:p>
          <a:p>
            <a:pPr marL="285750" indent="-285750">
              <a:spcBef>
                <a:spcPts val="1800"/>
              </a:spcBef>
              <a:buFontTx/>
              <a:buChar char="•"/>
            </a:pPr>
            <a:r>
              <a:rPr lang="en-US" altLang="en-US" sz="2600" b="0" dirty="0"/>
              <a:t>Experience</a:t>
            </a:r>
          </a:p>
        </p:txBody>
      </p:sp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76800" y="3330446"/>
            <a:ext cx="4743406" cy="3155018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1-</a:t>
            </a:r>
            <a:fld id="{CD278D98-41F7-4C0D-8213-C3B403C9C9AD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5</a:t>
            </a:fld>
            <a:endParaRPr lang="en-US">
              <a:solidFill>
                <a:srgbClr val="FFFF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13151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writing implement, stationary, pencil&#10;&#10;Description automatically generated">
            <a:extLst>
              <a:ext uri="{FF2B5EF4-FFF2-40B4-BE49-F238E27FC236}">
                <a16:creationId xmlns:a16="http://schemas.microsoft.com/office/drawing/2014/main" id="{A7DD6615-F87C-40B4-B7F6-5E6B9D03F3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ARIDE Pre-Training Exam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1-</a:t>
            </a:r>
            <a:fld id="{CD278D98-41F7-4C0D-8213-C3B403C9C9AD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6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6" name="Graphic 5" descr="Checklist">
            <a:extLst>
              <a:ext uri="{FF2B5EF4-FFF2-40B4-BE49-F238E27FC236}">
                <a16:creationId xmlns:a16="http://schemas.microsoft.com/office/drawing/2014/main" id="{C6213AB5-9074-46D3-B463-BC0EBC5897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52400" y="1752600"/>
            <a:ext cx="3962400" cy="3962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53293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FFFFFF"/>
                </a:solidFill>
              </a:rPr>
              <a:t>1-</a:t>
            </a:r>
            <a:fld id="{F9FD7121-6344-493B-BB7B-CFD9AD1ECE15}" type="slidenum">
              <a:rPr 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" name="MADD">
            <a:hlinkClick r:id="" action="ppaction://media"/>
            <a:extLst>
              <a:ext uri="{FF2B5EF4-FFF2-40B4-BE49-F238E27FC236}">
                <a16:creationId xmlns:a16="http://schemas.microsoft.com/office/drawing/2014/main" id="{11BF3AD6-ED2E-4501-BFBB-E507A8CDCA2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876300"/>
            <a:ext cx="9144000" cy="5105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5377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2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0" y="548640"/>
            <a:ext cx="9144000" cy="582613"/>
          </a:xfrm>
        </p:spPr>
        <p:txBody>
          <a:bodyPr/>
          <a:lstStyle/>
          <a:p>
            <a:r>
              <a:rPr lang="en-US" altLang="en-US" dirty="0"/>
              <a:t>Training Goal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457200" y="1719263"/>
            <a:ext cx="8229600" cy="4054475"/>
          </a:xfrm>
        </p:spPr>
        <p:txBody>
          <a:bodyPr/>
          <a:lstStyle/>
          <a:p>
            <a:pPr marL="0" indent="0">
              <a:lnSpc>
                <a:spcPts val="3600"/>
              </a:lnSpc>
              <a:spcBef>
                <a:spcPts val="1200"/>
              </a:spcBef>
            </a:pPr>
            <a:r>
              <a:rPr lang="en-US" altLang="en-US" sz="2600" b="0" dirty="0"/>
              <a:t>Train law enforcement officers to </a:t>
            </a:r>
            <a:r>
              <a:rPr lang="en-US" altLang="en-US" sz="2600" b="1" u="sng" dirty="0"/>
              <a:t>observe, identify, and articulate signs of impairment</a:t>
            </a:r>
            <a:r>
              <a:rPr lang="en-US" altLang="en-US" sz="2600" dirty="0"/>
              <a:t> </a:t>
            </a:r>
            <a:r>
              <a:rPr lang="en-US" altLang="en-US" sz="2600" b="0" dirty="0"/>
              <a:t>related to drugs, alcohol, or a combination of both, in order to reduce the number of impaired driving incidents, serious injury, and fatal crashes.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1-</a:t>
            </a:r>
            <a:fld id="{CD278D98-41F7-4C0D-8213-C3B403C9C9AD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8</a:t>
            </a:fld>
            <a:endParaRPr lang="en-US">
              <a:solidFill>
                <a:srgbClr val="FFFF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74831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548640"/>
            <a:ext cx="9144000" cy="582613"/>
          </a:xfrm>
        </p:spPr>
        <p:txBody>
          <a:bodyPr/>
          <a:lstStyle/>
          <a:p>
            <a:r>
              <a:rPr lang="en-US" altLang="en-US" dirty="0"/>
              <a:t>Training Objectives</a:t>
            </a:r>
            <a:r>
              <a:rPr lang="en-US" altLang="en-US" dirty="0">
                <a:solidFill>
                  <a:schemeClr val="bg1"/>
                </a:solidFill>
              </a:rPr>
              <a:t> </a:t>
            </a:r>
            <a:endParaRPr lang="en-US" alt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600200"/>
            <a:ext cx="8229600" cy="437038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+mj-lt"/>
                <a:ea typeface="+mn-ea"/>
                <a:cs typeface="+mn-cs"/>
              </a:defRPr>
            </a:lvl1pPr>
            <a:lvl2pPr marL="287338" indent="-173038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 sz="2800" b="1">
                <a:solidFill>
                  <a:srgbClr val="003366"/>
                </a:solidFill>
                <a:latin typeface="+mj-lt"/>
              </a:defRPr>
            </a:lvl2pPr>
            <a:lvl3pPr marL="627063" indent="-173038" algn="l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400">
                <a:solidFill>
                  <a:srgbClr val="003366"/>
                </a:solidFill>
                <a:latin typeface="+mj-lt"/>
              </a:defRPr>
            </a:lvl3pPr>
            <a:lvl4pPr marL="1031875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 sz="2000">
                <a:solidFill>
                  <a:srgbClr val="003366"/>
                </a:solidFill>
                <a:latin typeface="+mj-lt"/>
              </a:defRPr>
            </a:lvl4pPr>
            <a:lvl5pPr marL="1377950" indent="-230188" algn="l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000">
                <a:solidFill>
                  <a:srgbClr val="003366"/>
                </a:solidFill>
                <a:latin typeface="+mj-lt"/>
              </a:defRPr>
            </a:lvl5pPr>
            <a:lvl6pPr marL="18351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6pPr>
            <a:lvl7pPr marL="22923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7pPr>
            <a:lvl8pPr marL="27495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8pPr>
            <a:lvl9pPr marL="32067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9pPr>
          </a:lstStyle>
          <a:p>
            <a:pPr marL="285750" indent="-285750" eaLnBrk="1" hangingPunct="1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sz="2600" b="0" kern="0" dirty="0">
                <a:solidFill>
                  <a:srgbClr val="000000"/>
                </a:solidFill>
              </a:rPr>
              <a:t>Properly administer and articulate SFSTs </a:t>
            </a:r>
          </a:p>
          <a:p>
            <a:pPr marL="285750" indent="-285750" eaLnBrk="1" hangingPunct="1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sz="2600" b="0" kern="0" dirty="0">
                <a:solidFill>
                  <a:srgbClr val="000000"/>
                </a:solidFill>
              </a:rPr>
              <a:t>Describe relationship of drugs to impaired driving incidents</a:t>
            </a:r>
          </a:p>
          <a:p>
            <a:pPr marL="285750" indent="-285750" eaLnBrk="1" hangingPunct="1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sz="2600" b="0" kern="0" dirty="0">
                <a:solidFill>
                  <a:srgbClr val="000000"/>
                </a:solidFill>
              </a:rPr>
              <a:t>Observe, identify, and articulate observable signs of drug impairment </a:t>
            </a:r>
          </a:p>
          <a:p>
            <a:pPr>
              <a:defRPr/>
            </a:pPr>
            <a:endParaRPr lang="en-US" b="0" kern="0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400" b="0" dirty="0">
                <a:solidFill>
                  <a:srgbClr val="FFFFFF"/>
                </a:solidFill>
              </a:rPr>
              <a:t>1-</a:t>
            </a:r>
            <a:fld id="{048EAAED-3CD1-49D7-978F-B0C967FC593B}" type="slidenum">
              <a:rPr lang="en-US" sz="1400" b="0" smtClean="0">
                <a:solidFill>
                  <a:srgbClr val="FFFFFF"/>
                </a:solidFill>
              </a:rPr>
              <a:pPr>
                <a:defRPr/>
              </a:pPr>
              <a:t>9</a:t>
            </a:fld>
            <a:endParaRPr lang="en-US" b="0" dirty="0">
              <a:solidFill>
                <a:srgbClr val="FFFF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9981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ARTICULATE_DESIGN_ID_3_DEFAULT DESIGN" val="kDiwkiqp"/>
  <p:tag name="ARTICULATE_DESIGN_ID_4_DEFAULT DESIGN" val="GJx9riHg"/>
  <p:tag name="MMPROD_UIDATA" val="&lt;database version=&quot;11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1 - &amp;quot;Session 1&amp;quot;&quot;/&gt;&lt;property id=&quot;20307&quot; value=&quot;286&quot;/&gt;&lt;/object&gt;&lt;object type=&quot;3&quot; unique_id=&quot;10006&quot;&gt;&lt;property id=&quot;20148&quot; value=&quot;5&quot;/&gt;&lt;property id=&quot;20300&quot; value=&quot;Slide 4 - &amp;quot;Housekeeping &amp;quot;&quot;/&gt;&lt;property id=&quot;20307&quot; value=&quot;259&quot;/&gt;&lt;/object&gt;&lt;object type=&quot;3&quot; unique_id=&quot;10007&quot;&gt;&lt;property id=&quot;20148&quot; value=&quot;5&quot;/&gt;&lt;property id=&quot;20300&quot; value=&quot;Slide 5 - &amp;quot;Participant Introductions &amp;quot;&quot;/&gt;&lt;property id=&quot;20307&quot; value=&quot;260&quot;/&gt;&lt;/object&gt;&lt;object type=&quot;3&quot; unique_id=&quot;10008&quot;&gt;&lt;property id=&quot;20148&quot; value=&quot;5&quot;/&gt;&lt;property id=&quot;20300&quot; value=&quot;Slide 2 - &amp;quot;Learning Objectives&amp;quot;&quot;/&gt;&lt;property id=&quot;20307&quot; value=&quot;287&quot;/&gt;&lt;/object&gt;&lt;object type=&quot;3&quot; unique_id=&quot;10009&quot;&gt;&lt;property id=&quot;20148&quot; value=&quot;5&quot;/&gt;&lt;property id=&quot;20300&quot; value=&quot;Slide 13 - &amp;quot; Important Note &amp;quot;&quot;/&gt;&lt;property id=&quot;20307&quot; value=&quot;262&quot;/&gt;&lt;/object&gt;&lt;object type=&quot;3&quot; unique_id=&quot;10010&quot;&gt;&lt;property id=&quot;20148&quot; value=&quot;5&quot;/&gt;&lt;property id=&quot;20300&quot; value=&quot;Slide 14 - &amp;quot;Background: High Visibility Enforcement Efforts &amp;quot;&quot;/&gt;&lt;property id=&quot;20307&quot; value=&quot;288&quot;/&gt;&lt;/object&gt;&lt;object type=&quot;3&quot; unique_id=&quot;10011&quot;&gt;&lt;property id=&quot;20148&quot; value=&quot;5&quot;/&gt;&lt;property id=&quot;20300&quot; value=&quot;Slide 8 - &amp;quot;Overall Training Goal&amp;quot;&quot;/&gt;&lt;property id=&quot;20307&quot; value=&quot;263&quot;/&gt;&lt;/object&gt;&lt;object type=&quot;3&quot; unique_id=&quot;10012&quot;&gt;&lt;property id=&quot;20148&quot; value=&quot;5&quot;/&gt;&lt;property id=&quot;20300&quot; value=&quot;Slide 9 - &amp;quot;Overall training Objectives &amp;quot;&quot;/&gt;&lt;property id=&quot;20307&quot; value=&quot;289&quot;/&gt;&lt;/object&gt;&lt;object type=&quot;3&quot; unique_id=&quot;10013&quot;&gt;&lt;property id=&quot;20148&quot; value=&quot;5&quot;/&gt;&lt;property id=&quot;20300&quot; value=&quot;Slide 10 - &amp;quot;Overall training Objectives   &amp;quot;&quot;/&gt;&lt;property id=&quot;20307&quot; value=&quot;290&quot;/&gt;&lt;/object&gt;&lt;object type=&quot;3&quot; unique_id=&quot;10014&quot;&gt;&lt;property id=&quot;20148&quot; value=&quot;5&quot;/&gt;&lt;property id=&quot;20300&quot; value=&quot;Slide 11 - &amp;quot;Training Sessions &amp;quot;&quot;/&gt;&lt;property id=&quot;20307&quot; value=&quot;291&quot;/&gt;&lt;/object&gt;&lt;object type=&quot;3&quot; unique_id=&quot;10015&quot;&gt;&lt;property id=&quot;20148&quot; value=&quot;5&quot;/&gt;&lt;property id=&quot;20300&quot; value=&quot;Slide 15 - &amp;quot;What happens  when an officer comes in contact  with a drug-impaired driver? &amp;quot;&quot;/&gt;&lt;property id=&quot;20307&quot; value=&quot;292&quot;/&gt;&lt;/object&gt;&lt;object type=&quot;3&quot; unique_id=&quot;10016&quot;&gt;&lt;property id=&quot;20148&quot; value=&quot;5&quot;/&gt;&lt;property id=&quot;20300&quot; value=&quot;Slide 12 - &amp;quot;ARIDE Prerequisites&amp;quot;&quot;/&gt;&lt;property id=&quot;20307&quot; value=&quot;269&quot;/&gt;&lt;/object&gt;&lt;object type=&quot;3&quot; unique_id=&quot;10017&quot;&gt;&lt;property id=&quot;20148&quot; value=&quot;5&quot;/&gt;&lt;property id=&quot;20300&quot; value=&quot;Slide 16 - &amp;quot;What is a “Drug”?&amp;quot;&quot;/&gt;&lt;property id=&quot;20307&quot; value=&quot;293&quot;/&gt;&lt;/object&gt;&lt;object type=&quot;3&quot; unique_id=&quot;10018&quot;&gt;&lt;property id=&quot;20148&quot; value=&quot;5&quot;/&gt;&lt;property id=&quot;20300&quot; value=&quot;Slide 17 - &amp;quot;2016 National Survey  Drug Use and Health (NSDUH) &amp;quot;&quot;/&gt;&lt;property id=&quot;20307&quot; value=&quot;295&quot;/&gt;&lt;/object&gt;&lt;object type=&quot;3&quot; unique_id=&quot;10021&quot;&gt;&lt;property id=&quot;20148&quot; value=&quot;5&quot;/&gt;&lt;property id=&quot;20300&quot; value=&quot;Slide 19 - &amp;quot;Driving Under the Influence&amp;quot;&quot;/&gt;&lt;property id=&quot;20307&quot; value=&quot;298&quot;/&gt;&lt;/object&gt;&lt;object type=&quot;3&quot; unique_id=&quot;10022&quot;&gt;&lt;property id=&quot;20148&quot; value=&quot;5&quot;/&gt;&lt;property id=&quot;20300&quot; value=&quot;Slide 21 - &amp;quot;NHTSA/IACP-Supported  Impaired Driving Programs&amp;quot;&quot;/&gt;&lt;property id=&quot;20307&quot; value=&quot;299&quot;/&gt;&lt;/object&gt;&lt;object type=&quot;3&quot; unique_id=&quot;10023&quot;&gt;&lt;property id=&quot;20148&quot; value=&quot;5&quot;/&gt;&lt;property id=&quot;20300&quot; value=&quot;Slide 22 - &amp;quot;SFST training &amp;quot;&quot;/&gt;&lt;property id=&quot;20307&quot; value=&quot;300&quot;/&gt;&lt;/object&gt;&lt;object type=&quot;3&quot; unique_id=&quot;10024&quot;&gt;&lt;property id=&quot;20148&quot; value=&quot;5&quot;/&gt;&lt;property id=&quot;20300&quot; value=&quot;Slide 23 - &amp;quot;Foundations of ARIDE&amp;quot;&quot;/&gt;&lt;property id=&quot;20307&quot; value=&quot;301&quot;/&gt;&lt;/object&gt;&lt;object type=&quot;3&quot; unique_id=&quot;10025&quot;&gt;&lt;property id=&quot;20148&quot; value=&quot;5&quot;/&gt;&lt;property id=&quot;20300&quot; value=&quot;Slide 24 - &amp;quot;Relationship Between NHTSA/IACP Impaired Driving Programs&amp;quot;&quot;/&gt;&lt;property id=&quot;20307&quot; value=&quot;302&quot;/&gt;&lt;/object&gt;&lt;object type=&quot;3&quot; unique_id=&quot;10026&quot;&gt;&lt;property id=&quot;20148&quot; value=&quot;5&quot;/&gt;&lt;property id=&quot;20300&quot; value=&quot;Slide 25 - &amp;quot;Roles and Responsibilities of a DRE&amp;quot;&quot;/&gt;&lt;property id=&quot;20307&quot; value=&quot;303&quot;/&gt;&lt;/object&gt;&lt;object type=&quot;3&quot; unique_id=&quot;10028&quot;&gt;&lt;property id=&quot;20148&quot; value=&quot;5&quot;/&gt;&lt;property id=&quot;20300&quot; value=&quot;Slide 26 - &amp;quot;Bridging the Gap&amp;quot;&quot;/&gt;&lt;property id=&quot;20307&quot; value=&quot;305&quot;/&gt;&lt;/object&gt;&lt;object type=&quot;3&quot; unique_id=&quot;10029&quot;&gt;&lt;property id=&quot;20148&quot; value=&quot;5&quot;/&gt;&lt;property id=&quot;20300&quot; value=&quot;Slide 27 - &amp;quot;QUESTIONS?&amp;quot;&quot;/&gt;&lt;property id=&quot;20307&quot; value=&quot;307&quot;/&gt;&lt;/object&gt;&lt;object type=&quot;3&quot; unique_id=&quot;10030&quot;&gt;&lt;property id=&quot;20148&quot; value=&quot;5&quot;/&gt;&lt;property id=&quot;20300&quot; value=&quot;Slide 3 - &amp;quot;Welcome to the Advanced Roadside Impaired Driving Enforcement (ARIDE) Training&amp;quot;&quot;/&gt;&lt;property id=&quot;20307&quot; value=&quot;330&quot;/&gt;&lt;/object&gt;&lt;object type=&quot;3&quot; unique_id=&quot;10031&quot;&gt;&lt;property id=&quot;20148&quot; value=&quot;5&quot;/&gt;&lt;property id=&quot;20300&quot; value=&quot;Slide 6 - &amp;quot;ARIDE Pre-Training Exam&amp;quot;&quot;/&gt;&lt;property id=&quot;20307&quot; value=&quot;308&quot;/&gt;&lt;/object&gt;&lt;object type=&quot;3&quot; unique_id=&quot;10032&quot;&gt;&lt;property id=&quot;20148&quot; value=&quot;5&quot;/&gt;&lt;property id=&quot;20300&quot; value=&quot;Slide 7&quot;/&gt;&lt;property id=&quot;20307&quot; value=&quot;583&quot;/&gt;&lt;/object&gt;&lt;object type=&quot;3&quot; unique_id=&quot;10033&quot;&gt;&lt;property id=&quot;20148&quot; value=&quot;5&quot;/&gt;&lt;property id=&quot;20300&quot; value=&quot;Slide 18 - &amp;quot;Alcohol and Drug Use&amp;quot;&quot;/&gt;&lt;property id=&quot;20307&quot; value=&quot;312&quot;/&gt;&lt;/object&gt;&lt;object type=&quot;3&quot; unique_id=&quot;10034&quot;&gt;&lt;property id=&quot;20148&quot; value=&quot;5&quot;/&gt;&lt;property id=&quot;20300&quot; value=&quot;Slide 20 - &amp;quot;2013-2014 National Roadside Survey of Alcohol and Drug Use by Drivers&amp;quot;&quot;/&gt;&lt;property id=&quot;20307&quot; value=&quot;311&quot;/&gt;&lt;/object&gt;&lt;/object&gt;&lt;/object&gt;&lt;/database&gt;"/>
  <p:tag name="SECTOMILLISECCONVERTED" val="1"/>
  <p:tag name="ARTICULATE_PROJECT_OPEN" val="0"/>
  <p:tag name="ARTICULATE_SLIDE_COUNT" val="2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3_Default Design">
  <a:themeElements>
    <a:clrScheme name="DEC">
      <a:dk1>
        <a:srgbClr val="003D7D"/>
      </a:dk1>
      <a:lt1>
        <a:srgbClr val="FFFFFF"/>
      </a:lt1>
      <a:dk2>
        <a:srgbClr val="003D7D"/>
      </a:dk2>
      <a:lt2>
        <a:srgbClr val="38939B"/>
      </a:lt2>
      <a:accent1>
        <a:srgbClr val="F49415"/>
      </a:accent1>
      <a:accent2>
        <a:srgbClr val="FFC100"/>
      </a:accent2>
      <a:accent3>
        <a:srgbClr val="FFFFFF"/>
      </a:accent3>
      <a:accent4>
        <a:srgbClr val="00336A"/>
      </a:accent4>
      <a:accent5>
        <a:srgbClr val="CC0000"/>
      </a:accent5>
      <a:accent6>
        <a:srgbClr val="164794"/>
      </a:accent6>
      <a:hlink>
        <a:srgbClr val="002D5D"/>
      </a:hlink>
      <a:folHlink>
        <a:srgbClr val="1788FF"/>
      </a:folHlink>
    </a:clrScheme>
    <a:fontScheme name="3_Default Design">
      <a:majorFont>
        <a:latin typeface="Arial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efault Design 1">
        <a:dk1>
          <a:srgbClr val="003D7D"/>
        </a:dk1>
        <a:lt1>
          <a:srgbClr val="FFFFFF"/>
        </a:lt1>
        <a:dk2>
          <a:srgbClr val="003D7D"/>
        </a:dk2>
        <a:lt2>
          <a:srgbClr val="38939B"/>
        </a:lt2>
        <a:accent1>
          <a:srgbClr val="D0DDEA"/>
        </a:accent1>
        <a:accent2>
          <a:srgbClr val="5D87A1"/>
        </a:accent2>
        <a:accent3>
          <a:srgbClr val="FFFFFF"/>
        </a:accent3>
        <a:accent4>
          <a:srgbClr val="00336A"/>
        </a:accent4>
        <a:accent5>
          <a:srgbClr val="E4EBF3"/>
        </a:accent5>
        <a:accent6>
          <a:srgbClr val="537A91"/>
        </a:accent6>
        <a:hlink>
          <a:srgbClr val="B32317"/>
        </a:hlink>
        <a:folHlink>
          <a:srgbClr val="38939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3D7D"/>
        </a:dk1>
        <a:lt1>
          <a:srgbClr val="FFFFFF"/>
        </a:lt1>
        <a:dk2>
          <a:srgbClr val="003D7D"/>
        </a:dk2>
        <a:lt2>
          <a:srgbClr val="38939B"/>
        </a:lt2>
        <a:accent1>
          <a:srgbClr val="D0DDEA"/>
        </a:accent1>
        <a:accent2>
          <a:srgbClr val="5D87A1"/>
        </a:accent2>
        <a:accent3>
          <a:srgbClr val="FFFFFF"/>
        </a:accent3>
        <a:accent4>
          <a:srgbClr val="00336A"/>
        </a:accent4>
        <a:accent5>
          <a:srgbClr val="E4EBF3"/>
        </a:accent5>
        <a:accent6>
          <a:srgbClr val="537A91"/>
        </a:accent6>
        <a:hlink>
          <a:srgbClr val="FFFFFF"/>
        </a:hlink>
        <a:folHlink>
          <a:srgbClr val="38939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31DCCF0BBFCB640886DBD6AA5C4DF7C" ma:contentTypeVersion="20" ma:contentTypeDescription="Create a new document." ma:contentTypeScope="" ma:versionID="c48114ac0c51b36d66285bf2f6f44c61">
  <xsd:schema xmlns:xsd="http://www.w3.org/2001/XMLSchema" xmlns:xs="http://www.w3.org/2001/XMLSchema" xmlns:p="http://schemas.microsoft.com/office/2006/metadata/properties" xmlns:ns1="http://schemas.microsoft.com/sharepoint/v3" xmlns:ns2="d1f51b4b-47f1-4e3b-a064-a1e52dfcf961" xmlns:ns3="bb67591a-a4e0-4be5-8606-6b03c887204c" targetNamespace="http://schemas.microsoft.com/office/2006/metadata/properties" ma:root="true" ma:fieldsID="5d29e4caccaf2cf77bae175b74f9e921" ns1:_="" ns2:_="" ns3:_="">
    <xsd:import namespace="http://schemas.microsoft.com/sharepoint/v3"/>
    <xsd:import namespace="d1f51b4b-47f1-4e3b-a064-a1e52dfcf961"/>
    <xsd:import namespace="bb67591a-a4e0-4be5-8606-6b03c887204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_Flow_SignoffStatus" minOccurs="0"/>
                <xsd:element ref="ns2:MediaLengthInSeconds" minOccurs="0"/>
                <xsd:element ref="ns1:_ip_UnifiedCompliancePolicyProperties" minOccurs="0"/>
                <xsd:element ref="ns1:_ip_UnifiedCompliancePolicyUIAc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f51b4b-47f1-4e3b-a064-a1e52dfcf9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Flow_SignoffStatus" ma:index="20" nillable="true" ma:displayName="Sign-off status" ma:internalName="Sign_x002d_off_x0020_status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2fb2d66a-8a76-45f0-bdd8-73588bd3e27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67591a-a4e0-4be5-8606-6b03c887204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6" nillable="true" ma:displayName="Taxonomy Catch All Column" ma:hidden="true" ma:list="{05b25a2b-8c2b-4d04-9457-f84f85fcc237}" ma:internalName="TaxCatchAll" ma:showField="CatchAllData" ma:web="bb67591a-a4e0-4be5-8606-6b03c887204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8A46175-31DB-4600-ABB3-7B61103AA913}"/>
</file>

<file path=customXml/itemProps2.xml><?xml version="1.0" encoding="utf-8"?>
<ds:datastoreItem xmlns:ds="http://schemas.openxmlformats.org/officeDocument/2006/customXml" ds:itemID="{DF521EC3-8C78-4762-9312-304E6F518EEE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1110</Words>
  <Application>Microsoft Macintosh PowerPoint</Application>
  <PresentationFormat>On-screen Show (4:3)</PresentationFormat>
  <Paragraphs>300</Paragraphs>
  <Slides>27</Slides>
  <Notes>27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Arial Black</vt:lpstr>
      <vt:lpstr>Arial Narrow</vt:lpstr>
      <vt:lpstr>Calibri</vt:lpstr>
      <vt:lpstr>Times New Roman</vt:lpstr>
      <vt:lpstr>Trebuchet MS</vt:lpstr>
      <vt:lpstr>Wingdings</vt:lpstr>
      <vt:lpstr>3_Default Design</vt:lpstr>
      <vt:lpstr>Session 1</vt:lpstr>
      <vt:lpstr>Learning Objectives</vt:lpstr>
      <vt:lpstr>Welcome  to the Advanced Roadside Impaired Driving Enforcement (ARIDE) Training !</vt:lpstr>
      <vt:lpstr>Housekeeping </vt:lpstr>
      <vt:lpstr>Participant Introductions </vt:lpstr>
      <vt:lpstr>ARIDE Pre-Training Exam</vt:lpstr>
      <vt:lpstr>PowerPoint Presentation</vt:lpstr>
      <vt:lpstr>Training Goal</vt:lpstr>
      <vt:lpstr>Training Objectives </vt:lpstr>
      <vt:lpstr>Training Objectives   </vt:lpstr>
      <vt:lpstr>Training Sessions </vt:lpstr>
      <vt:lpstr>ARIDE Prerequisites</vt:lpstr>
      <vt:lpstr> Important Note </vt:lpstr>
      <vt:lpstr>Background: High Visibility Enforcement Efforts </vt:lpstr>
      <vt:lpstr>What happens  when an officer comes in contact  with a drug-impaired driver? </vt:lpstr>
      <vt:lpstr>What is a “Drug”?</vt:lpstr>
      <vt:lpstr>2020 National Survey  Drug Use and Health (NSDUH) </vt:lpstr>
      <vt:lpstr>Alcohol and Drug Use</vt:lpstr>
      <vt:lpstr>Driving Under the Influence</vt:lpstr>
      <vt:lpstr>2013-2014 National Roadside Survey of Alcohol and Drug Use by Drivers</vt:lpstr>
      <vt:lpstr>NHTSA/IACP-Supported  Impaired Driving Programs</vt:lpstr>
      <vt:lpstr>SFST Training </vt:lpstr>
      <vt:lpstr>Foundations of ARIDE</vt:lpstr>
      <vt:lpstr>Relationship Between NHTSA/IACP Impaired Driving Programs</vt:lpstr>
      <vt:lpstr>Roles and Responsibilities of a DRE</vt:lpstr>
      <vt:lpstr>Bridging the Gap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2021-02-08T20:28:57Z</dcterms:created>
  <dcterms:modified xsi:type="dcterms:W3CDTF">2023-02-28T15:00:39Z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82D7B6E6-9D47-42A3-BE01-183D84133136</vt:lpwstr>
  </property>
  <property fmtid="{D5CDD505-2E9C-101B-9397-08002B2CF9AE}" pid="3" name="ArticulatePath">
    <vt:lpwstr>ARIDE_PPT_01 February 2021</vt:lpwstr>
  </property>
</Properties>
</file>